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7" r:id="rId2"/>
    <p:sldId id="258" r:id="rId3"/>
    <p:sldId id="313" r:id="rId4"/>
    <p:sldId id="260" r:id="rId5"/>
    <p:sldId id="290" r:id="rId6"/>
    <p:sldId id="314" r:id="rId7"/>
    <p:sldId id="292" r:id="rId8"/>
    <p:sldId id="262" r:id="rId9"/>
    <p:sldId id="263" r:id="rId10"/>
    <p:sldId id="293" r:id="rId11"/>
    <p:sldId id="265" r:id="rId12"/>
    <p:sldId id="266" r:id="rId13"/>
    <p:sldId id="269" r:id="rId14"/>
    <p:sldId id="270" r:id="rId15"/>
    <p:sldId id="306" r:id="rId16"/>
    <p:sldId id="307" r:id="rId17"/>
    <p:sldId id="274" r:id="rId18"/>
    <p:sldId id="275" r:id="rId19"/>
    <p:sldId id="276" r:id="rId20"/>
    <p:sldId id="300" r:id="rId21"/>
    <p:sldId id="315" r:id="rId22"/>
    <p:sldId id="281" r:id="rId23"/>
    <p:sldId id="283" r:id="rId24"/>
    <p:sldId id="299" r:id="rId25"/>
    <p:sldId id="316" r:id="rId26"/>
    <p:sldId id="286" r:id="rId27"/>
    <p:sldId id="317" r:id="rId28"/>
    <p:sldId id="288" r:id="rId29"/>
  </p:sldIdLst>
  <p:sldSz cx="9144000" cy="6858000" type="screen4x3"/>
  <p:notesSz cx="9601200" cy="7315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6" d="100"/>
          <a:sy n="76" d="100"/>
        </p:scale>
        <p:origin x="882"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55B4BE-8A4C-4BAA-8B04-00013A2CA0A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6556D8D-CF25-4045-BE9D-A0064774A397}">
      <dgm:prSet/>
      <dgm:spPr/>
      <dgm:t>
        <a:bodyPr/>
        <a:lstStyle/>
        <a:p>
          <a:r>
            <a:rPr lang="en-US"/>
            <a:t>The proposed project addresses park needs identified in the 2022 Master Plan</a:t>
          </a:r>
        </a:p>
      </dgm:t>
    </dgm:pt>
    <dgm:pt modelId="{73717656-7177-48AE-A1A1-5737C26AB289}" type="parTrans" cxnId="{5B3F2132-C121-43BD-8443-A450167FA51D}">
      <dgm:prSet/>
      <dgm:spPr/>
      <dgm:t>
        <a:bodyPr/>
        <a:lstStyle/>
        <a:p>
          <a:endParaRPr lang="en-US"/>
        </a:p>
      </dgm:t>
    </dgm:pt>
    <dgm:pt modelId="{2C5439D8-484C-4AE6-A2B6-4B295BBAB479}" type="sibTrans" cxnId="{5B3F2132-C121-43BD-8443-A450167FA51D}">
      <dgm:prSet/>
      <dgm:spPr/>
      <dgm:t>
        <a:bodyPr/>
        <a:lstStyle/>
        <a:p>
          <a:endParaRPr lang="en-US"/>
        </a:p>
      </dgm:t>
    </dgm:pt>
    <dgm:pt modelId="{A33134A3-F9AF-452F-8DB9-43F3C437982B}">
      <dgm:prSet/>
      <dgm:spPr/>
      <dgm:t>
        <a:bodyPr/>
        <a:lstStyle/>
        <a:p>
          <a:r>
            <a:rPr lang="en-US" dirty="0"/>
            <a:t>Add amenities at Richland Park</a:t>
          </a:r>
        </a:p>
      </dgm:t>
    </dgm:pt>
    <dgm:pt modelId="{9C2E051C-E409-47C7-830A-1CB5EB55BA4F}" type="parTrans" cxnId="{D0337126-E1C7-4296-BA74-935D0E9E32F9}">
      <dgm:prSet/>
      <dgm:spPr/>
      <dgm:t>
        <a:bodyPr/>
        <a:lstStyle/>
        <a:p>
          <a:endParaRPr lang="en-US"/>
        </a:p>
      </dgm:t>
    </dgm:pt>
    <dgm:pt modelId="{15918126-8E27-4118-84D6-6C947C45FB5F}" type="sibTrans" cxnId="{D0337126-E1C7-4296-BA74-935D0E9E32F9}">
      <dgm:prSet/>
      <dgm:spPr/>
      <dgm:t>
        <a:bodyPr/>
        <a:lstStyle/>
        <a:p>
          <a:endParaRPr lang="en-US"/>
        </a:p>
      </dgm:t>
    </dgm:pt>
    <dgm:pt modelId="{A12A34FE-7222-4B6E-A35F-C1AADBF99E91}">
      <dgm:prSet/>
      <dgm:spPr/>
      <dgm:t>
        <a:bodyPr/>
        <a:lstStyle/>
        <a:p>
          <a:r>
            <a:rPr lang="en-US" dirty="0"/>
            <a:t>Construct a Splashpad</a:t>
          </a:r>
        </a:p>
      </dgm:t>
    </dgm:pt>
    <dgm:pt modelId="{2C045B37-8BDA-4202-BA70-952F2796DC27}" type="parTrans" cxnId="{FC9E01A8-2E17-4D83-B08F-66EBA739785E}">
      <dgm:prSet/>
      <dgm:spPr/>
      <dgm:t>
        <a:bodyPr/>
        <a:lstStyle/>
        <a:p>
          <a:endParaRPr lang="en-US"/>
        </a:p>
      </dgm:t>
    </dgm:pt>
    <dgm:pt modelId="{DEC25F9B-09DD-4D10-879D-EF6D5AA709E2}" type="sibTrans" cxnId="{FC9E01A8-2E17-4D83-B08F-66EBA739785E}">
      <dgm:prSet/>
      <dgm:spPr/>
      <dgm:t>
        <a:bodyPr/>
        <a:lstStyle/>
        <a:p>
          <a:endParaRPr lang="en-US"/>
        </a:p>
      </dgm:t>
    </dgm:pt>
    <dgm:pt modelId="{FE7B5726-6B0B-4A4C-A832-E5C11BC65951}">
      <dgm:prSet/>
      <dgm:spPr/>
      <dgm:t>
        <a:bodyPr/>
        <a:lstStyle/>
        <a:p>
          <a:r>
            <a:rPr lang="en-US" dirty="0"/>
            <a:t>Improve Irrigation at the Golf Course</a:t>
          </a:r>
        </a:p>
      </dgm:t>
    </dgm:pt>
    <dgm:pt modelId="{BB1CC8B0-8EB5-40F7-A558-C04E975232A5}" type="parTrans" cxnId="{B9774661-1DEB-4B1C-9850-51489339276A}">
      <dgm:prSet/>
      <dgm:spPr/>
      <dgm:t>
        <a:bodyPr/>
        <a:lstStyle/>
        <a:p>
          <a:endParaRPr lang="en-US"/>
        </a:p>
      </dgm:t>
    </dgm:pt>
    <dgm:pt modelId="{B09C4B17-74E2-44E4-8A1C-DBC47D9513B9}" type="sibTrans" cxnId="{B9774661-1DEB-4B1C-9850-51489339276A}">
      <dgm:prSet/>
      <dgm:spPr/>
      <dgm:t>
        <a:bodyPr/>
        <a:lstStyle/>
        <a:p>
          <a:endParaRPr lang="en-US"/>
        </a:p>
      </dgm:t>
    </dgm:pt>
    <dgm:pt modelId="{8CDBA2BF-4269-4AD9-8DBF-499D901EB398}">
      <dgm:prSet/>
      <dgm:spPr/>
      <dgm:t>
        <a:bodyPr/>
        <a:lstStyle/>
        <a:p>
          <a:r>
            <a:rPr lang="en-US"/>
            <a:t>Future Site Development</a:t>
          </a:r>
        </a:p>
      </dgm:t>
    </dgm:pt>
    <dgm:pt modelId="{70488D2B-6722-411F-BF62-A854296AA56E}" type="parTrans" cxnId="{534F9679-70C3-49F4-87B6-C7337319720F}">
      <dgm:prSet/>
      <dgm:spPr/>
      <dgm:t>
        <a:bodyPr/>
        <a:lstStyle/>
        <a:p>
          <a:endParaRPr lang="en-US"/>
        </a:p>
      </dgm:t>
    </dgm:pt>
    <dgm:pt modelId="{832C303A-7517-43B7-8A1F-4EC2A29A639C}" type="sibTrans" cxnId="{534F9679-70C3-49F4-87B6-C7337319720F}">
      <dgm:prSet/>
      <dgm:spPr/>
      <dgm:t>
        <a:bodyPr/>
        <a:lstStyle/>
        <a:p>
          <a:endParaRPr lang="en-US"/>
        </a:p>
      </dgm:t>
    </dgm:pt>
    <dgm:pt modelId="{1E77271F-F495-4C94-ABED-CAFDA27F64C4}">
      <dgm:prSet/>
      <dgm:spPr/>
      <dgm:t>
        <a:bodyPr/>
        <a:lstStyle/>
        <a:p>
          <a:r>
            <a:rPr lang="en-US" dirty="0"/>
            <a:t>Richland Park – New Maintenance Building, Parking Improvements, Playground Improvements</a:t>
          </a:r>
        </a:p>
      </dgm:t>
    </dgm:pt>
    <dgm:pt modelId="{22E2F1F4-70B8-4580-BDB9-C4B25A9518BF}" type="parTrans" cxnId="{D4AE048C-1D08-46FC-9CC9-F69E0F92FEEA}">
      <dgm:prSet/>
      <dgm:spPr/>
      <dgm:t>
        <a:bodyPr/>
        <a:lstStyle/>
        <a:p>
          <a:endParaRPr lang="en-US"/>
        </a:p>
      </dgm:t>
    </dgm:pt>
    <dgm:pt modelId="{CCEF9869-C7DD-4ECE-8256-BEADAAF2F44E}" type="sibTrans" cxnId="{D4AE048C-1D08-46FC-9CC9-F69E0F92FEEA}">
      <dgm:prSet/>
      <dgm:spPr/>
      <dgm:t>
        <a:bodyPr/>
        <a:lstStyle/>
        <a:p>
          <a:endParaRPr lang="en-US"/>
        </a:p>
      </dgm:t>
    </dgm:pt>
    <dgm:pt modelId="{2D2D31B8-585B-4B6A-AA99-185072BAE813}">
      <dgm:prSet/>
      <dgm:spPr/>
      <dgm:t>
        <a:bodyPr/>
        <a:lstStyle/>
        <a:p>
          <a:endParaRPr lang="en-US" dirty="0"/>
        </a:p>
      </dgm:t>
    </dgm:pt>
    <dgm:pt modelId="{329B0FA1-DE46-4105-8678-200C78DA9FD1}" type="parTrans" cxnId="{6FDEE6BE-C554-494D-AE22-61B4BF2FC07E}">
      <dgm:prSet/>
      <dgm:spPr/>
      <dgm:t>
        <a:bodyPr/>
        <a:lstStyle/>
        <a:p>
          <a:endParaRPr lang="en-US"/>
        </a:p>
      </dgm:t>
    </dgm:pt>
    <dgm:pt modelId="{DCC52291-9978-4DBB-B108-592F72546F2E}" type="sibTrans" cxnId="{6FDEE6BE-C554-494D-AE22-61B4BF2FC07E}">
      <dgm:prSet/>
      <dgm:spPr/>
      <dgm:t>
        <a:bodyPr/>
        <a:lstStyle/>
        <a:p>
          <a:endParaRPr lang="en-US"/>
        </a:p>
      </dgm:t>
    </dgm:pt>
    <dgm:pt modelId="{84721051-9489-4EF0-9ED8-5C27F617DBFD}">
      <dgm:prSet/>
      <dgm:spPr/>
      <dgm:t>
        <a:bodyPr/>
        <a:lstStyle/>
        <a:p>
          <a:r>
            <a:rPr lang="en-US" dirty="0"/>
            <a:t>Dogwood Hills – New Cart Shed, Signage Improvements, and Parking Improvements</a:t>
          </a:r>
        </a:p>
      </dgm:t>
    </dgm:pt>
    <dgm:pt modelId="{375A81CE-E306-413C-A97D-1A2E98302C08}" type="parTrans" cxnId="{047536E9-1FBC-465A-9958-A9BC4B21651D}">
      <dgm:prSet/>
      <dgm:spPr/>
      <dgm:t>
        <a:bodyPr/>
        <a:lstStyle/>
        <a:p>
          <a:endParaRPr lang="en-US"/>
        </a:p>
      </dgm:t>
    </dgm:pt>
    <dgm:pt modelId="{7557FE77-0B0B-4AB0-AB33-8C67EA70A94E}" type="sibTrans" cxnId="{047536E9-1FBC-465A-9958-A9BC4B21651D}">
      <dgm:prSet/>
      <dgm:spPr/>
      <dgm:t>
        <a:bodyPr/>
        <a:lstStyle/>
        <a:p>
          <a:endParaRPr lang="en-US"/>
        </a:p>
      </dgm:t>
    </dgm:pt>
    <dgm:pt modelId="{3D8D4A41-6D66-4181-AA84-561A89E85332}" type="pres">
      <dgm:prSet presAssocID="{F655B4BE-8A4C-4BAA-8B04-00013A2CA0A2}" presName="linear" presStyleCnt="0">
        <dgm:presLayoutVars>
          <dgm:animLvl val="lvl"/>
          <dgm:resizeHandles val="exact"/>
        </dgm:presLayoutVars>
      </dgm:prSet>
      <dgm:spPr/>
    </dgm:pt>
    <dgm:pt modelId="{ABEC4AF2-9655-4E5B-911C-61B99DECED3E}" type="pres">
      <dgm:prSet presAssocID="{B6556D8D-CF25-4045-BE9D-A0064774A397}" presName="parentText" presStyleLbl="node1" presStyleIdx="0" presStyleCnt="2">
        <dgm:presLayoutVars>
          <dgm:chMax val="0"/>
          <dgm:bulletEnabled val="1"/>
        </dgm:presLayoutVars>
      </dgm:prSet>
      <dgm:spPr/>
    </dgm:pt>
    <dgm:pt modelId="{98DA57D3-D5E6-4DF4-9DFB-4C0072EA3567}" type="pres">
      <dgm:prSet presAssocID="{B6556D8D-CF25-4045-BE9D-A0064774A397}" presName="childText" presStyleLbl="revTx" presStyleIdx="0" presStyleCnt="2">
        <dgm:presLayoutVars>
          <dgm:bulletEnabled val="1"/>
        </dgm:presLayoutVars>
      </dgm:prSet>
      <dgm:spPr/>
    </dgm:pt>
    <dgm:pt modelId="{1AF45F69-5839-411C-8C94-B65E435ED1D2}" type="pres">
      <dgm:prSet presAssocID="{8CDBA2BF-4269-4AD9-8DBF-499D901EB398}" presName="parentText" presStyleLbl="node1" presStyleIdx="1" presStyleCnt="2" custScaleY="66245">
        <dgm:presLayoutVars>
          <dgm:chMax val="0"/>
          <dgm:bulletEnabled val="1"/>
        </dgm:presLayoutVars>
      </dgm:prSet>
      <dgm:spPr/>
    </dgm:pt>
    <dgm:pt modelId="{2650036A-650C-4110-B9D4-E182E92C63BC}" type="pres">
      <dgm:prSet presAssocID="{8CDBA2BF-4269-4AD9-8DBF-499D901EB398}" presName="childText" presStyleLbl="revTx" presStyleIdx="1" presStyleCnt="2">
        <dgm:presLayoutVars>
          <dgm:bulletEnabled val="1"/>
        </dgm:presLayoutVars>
      </dgm:prSet>
      <dgm:spPr/>
    </dgm:pt>
  </dgm:ptLst>
  <dgm:cxnLst>
    <dgm:cxn modelId="{AD39DE13-3204-457B-829C-6278A76F5525}" type="presOf" srcId="{A33134A3-F9AF-452F-8DB9-43F3C437982B}" destId="{98DA57D3-D5E6-4DF4-9DFB-4C0072EA3567}" srcOrd="0" destOrd="0" presId="urn:microsoft.com/office/officeart/2005/8/layout/vList2"/>
    <dgm:cxn modelId="{D0337126-E1C7-4296-BA74-935D0E9E32F9}" srcId="{B6556D8D-CF25-4045-BE9D-A0064774A397}" destId="{A33134A3-F9AF-452F-8DB9-43F3C437982B}" srcOrd="0" destOrd="0" parTransId="{9C2E051C-E409-47C7-830A-1CB5EB55BA4F}" sibTransId="{15918126-8E27-4118-84D6-6C947C45FB5F}"/>
    <dgm:cxn modelId="{5B3F2132-C121-43BD-8443-A450167FA51D}" srcId="{F655B4BE-8A4C-4BAA-8B04-00013A2CA0A2}" destId="{B6556D8D-CF25-4045-BE9D-A0064774A397}" srcOrd="0" destOrd="0" parTransId="{73717656-7177-48AE-A1A1-5737C26AB289}" sibTransId="{2C5439D8-484C-4AE6-A2B6-4B295BBAB479}"/>
    <dgm:cxn modelId="{CB96FE39-103D-4802-9C10-244056838388}" type="presOf" srcId="{1E77271F-F495-4C94-ABED-CAFDA27F64C4}" destId="{2650036A-650C-4110-B9D4-E182E92C63BC}" srcOrd="0" destOrd="0" presId="urn:microsoft.com/office/officeart/2005/8/layout/vList2"/>
    <dgm:cxn modelId="{B9774661-1DEB-4B1C-9850-51489339276A}" srcId="{B6556D8D-CF25-4045-BE9D-A0064774A397}" destId="{FE7B5726-6B0B-4A4C-A832-E5C11BC65951}" srcOrd="2" destOrd="0" parTransId="{BB1CC8B0-8EB5-40F7-A558-C04E975232A5}" sibTransId="{B09C4B17-74E2-44E4-8A1C-DBC47D9513B9}"/>
    <dgm:cxn modelId="{B00A4E6A-6E27-41BB-B616-7018EE25726C}" type="presOf" srcId="{2D2D31B8-585B-4B6A-AA99-185072BAE813}" destId="{2650036A-650C-4110-B9D4-E182E92C63BC}" srcOrd="0" destOrd="2" presId="urn:microsoft.com/office/officeart/2005/8/layout/vList2"/>
    <dgm:cxn modelId="{7B22326D-7B42-4B41-93BE-8890EA975EEC}" type="presOf" srcId="{8CDBA2BF-4269-4AD9-8DBF-499D901EB398}" destId="{1AF45F69-5839-411C-8C94-B65E435ED1D2}" srcOrd="0" destOrd="0" presId="urn:microsoft.com/office/officeart/2005/8/layout/vList2"/>
    <dgm:cxn modelId="{9268B974-5D93-4F7E-8594-6C187EA4647A}" type="presOf" srcId="{84721051-9489-4EF0-9ED8-5C27F617DBFD}" destId="{2650036A-650C-4110-B9D4-E182E92C63BC}" srcOrd="0" destOrd="1" presId="urn:microsoft.com/office/officeart/2005/8/layout/vList2"/>
    <dgm:cxn modelId="{AA2B3278-E789-4786-93EF-A7C9A23970DF}" type="presOf" srcId="{A12A34FE-7222-4B6E-A35F-C1AADBF99E91}" destId="{98DA57D3-D5E6-4DF4-9DFB-4C0072EA3567}" srcOrd="0" destOrd="1" presId="urn:microsoft.com/office/officeart/2005/8/layout/vList2"/>
    <dgm:cxn modelId="{534F9679-70C3-49F4-87B6-C7337319720F}" srcId="{F655B4BE-8A4C-4BAA-8B04-00013A2CA0A2}" destId="{8CDBA2BF-4269-4AD9-8DBF-499D901EB398}" srcOrd="1" destOrd="0" parTransId="{70488D2B-6722-411F-BF62-A854296AA56E}" sibTransId="{832C303A-7517-43B7-8A1F-4EC2A29A639C}"/>
    <dgm:cxn modelId="{D4AE048C-1D08-46FC-9CC9-F69E0F92FEEA}" srcId="{8CDBA2BF-4269-4AD9-8DBF-499D901EB398}" destId="{1E77271F-F495-4C94-ABED-CAFDA27F64C4}" srcOrd="0" destOrd="0" parTransId="{22E2F1F4-70B8-4580-BDB9-C4B25A9518BF}" sibTransId="{CCEF9869-C7DD-4ECE-8256-BEADAAF2F44E}"/>
    <dgm:cxn modelId="{A7A51996-291E-462E-B0B9-0566EEAD259D}" type="presOf" srcId="{F655B4BE-8A4C-4BAA-8B04-00013A2CA0A2}" destId="{3D8D4A41-6D66-4181-AA84-561A89E85332}" srcOrd="0" destOrd="0" presId="urn:microsoft.com/office/officeart/2005/8/layout/vList2"/>
    <dgm:cxn modelId="{B1C6CCA7-DBB5-40D6-9534-B9453CC5B471}" type="presOf" srcId="{B6556D8D-CF25-4045-BE9D-A0064774A397}" destId="{ABEC4AF2-9655-4E5B-911C-61B99DECED3E}" srcOrd="0" destOrd="0" presId="urn:microsoft.com/office/officeart/2005/8/layout/vList2"/>
    <dgm:cxn modelId="{FC9E01A8-2E17-4D83-B08F-66EBA739785E}" srcId="{B6556D8D-CF25-4045-BE9D-A0064774A397}" destId="{A12A34FE-7222-4B6E-A35F-C1AADBF99E91}" srcOrd="1" destOrd="0" parTransId="{2C045B37-8BDA-4202-BA70-952F2796DC27}" sibTransId="{DEC25F9B-09DD-4D10-879D-EF6D5AA709E2}"/>
    <dgm:cxn modelId="{6FDEE6BE-C554-494D-AE22-61B4BF2FC07E}" srcId="{8CDBA2BF-4269-4AD9-8DBF-499D901EB398}" destId="{2D2D31B8-585B-4B6A-AA99-185072BAE813}" srcOrd="2" destOrd="0" parTransId="{329B0FA1-DE46-4105-8678-200C78DA9FD1}" sibTransId="{DCC52291-9978-4DBB-B108-592F72546F2E}"/>
    <dgm:cxn modelId="{047536E9-1FBC-465A-9958-A9BC4B21651D}" srcId="{8CDBA2BF-4269-4AD9-8DBF-499D901EB398}" destId="{84721051-9489-4EF0-9ED8-5C27F617DBFD}" srcOrd="1" destOrd="0" parTransId="{375A81CE-E306-413C-A97D-1A2E98302C08}" sibTransId="{7557FE77-0B0B-4AB0-AB33-8C67EA70A94E}"/>
    <dgm:cxn modelId="{0697BEE9-E426-4337-8D0F-E0E2338E4137}" type="presOf" srcId="{FE7B5726-6B0B-4A4C-A832-E5C11BC65951}" destId="{98DA57D3-D5E6-4DF4-9DFB-4C0072EA3567}" srcOrd="0" destOrd="2" presId="urn:microsoft.com/office/officeart/2005/8/layout/vList2"/>
    <dgm:cxn modelId="{A4466A46-1266-461F-99DC-C70901C2D110}" type="presParOf" srcId="{3D8D4A41-6D66-4181-AA84-561A89E85332}" destId="{ABEC4AF2-9655-4E5B-911C-61B99DECED3E}" srcOrd="0" destOrd="0" presId="urn:microsoft.com/office/officeart/2005/8/layout/vList2"/>
    <dgm:cxn modelId="{D8DA9EF7-0862-4EA5-97E8-BE7469050D01}" type="presParOf" srcId="{3D8D4A41-6D66-4181-AA84-561A89E85332}" destId="{98DA57D3-D5E6-4DF4-9DFB-4C0072EA3567}" srcOrd="1" destOrd="0" presId="urn:microsoft.com/office/officeart/2005/8/layout/vList2"/>
    <dgm:cxn modelId="{FF55800E-66E5-45BC-B660-FD849A4A9C87}" type="presParOf" srcId="{3D8D4A41-6D66-4181-AA84-561A89E85332}" destId="{1AF45F69-5839-411C-8C94-B65E435ED1D2}" srcOrd="2" destOrd="0" presId="urn:microsoft.com/office/officeart/2005/8/layout/vList2"/>
    <dgm:cxn modelId="{3C132626-EC1F-43D8-AA8A-018904D7507E}" type="presParOf" srcId="{3D8D4A41-6D66-4181-AA84-561A89E85332}" destId="{2650036A-650C-4110-B9D4-E182E92C63BC}"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E1A268-2719-4EA7-8272-468AC4F5178D}" type="doc">
      <dgm:prSet loTypeId="urn:microsoft.com/office/officeart/2017/3/layout/HorizontalLabelsTimeline" loCatId="process" qsTypeId="urn:microsoft.com/office/officeart/2005/8/quickstyle/simple1" qsCatId="simple" csTypeId="urn:microsoft.com/office/officeart/2005/8/colors/colorful2" csCatId="colorful" phldr="1"/>
      <dgm:spPr/>
      <dgm:t>
        <a:bodyPr/>
        <a:lstStyle/>
        <a:p>
          <a:endParaRPr lang="en-US"/>
        </a:p>
      </dgm:t>
    </dgm:pt>
    <dgm:pt modelId="{0C20D209-B0EB-4B69-B876-08A49B4D5362}">
      <dgm:prSet/>
      <dgm:spPr/>
      <dgm:t>
        <a:bodyPr/>
        <a:lstStyle/>
        <a:p>
          <a:pPr>
            <a:defRPr b="1"/>
          </a:pPr>
          <a:r>
            <a:rPr lang="en-US"/>
            <a:t>Apr. 2023</a:t>
          </a:r>
        </a:p>
      </dgm:t>
    </dgm:pt>
    <dgm:pt modelId="{68BE4868-6A92-45F8-B20A-91FC4553F52D}" type="parTrans" cxnId="{AF676837-B448-4ACD-AAF7-9C33B8018AA1}">
      <dgm:prSet/>
      <dgm:spPr/>
      <dgm:t>
        <a:bodyPr/>
        <a:lstStyle/>
        <a:p>
          <a:endParaRPr lang="en-US"/>
        </a:p>
      </dgm:t>
    </dgm:pt>
    <dgm:pt modelId="{65B2B519-4B2E-4211-9673-469F63002B40}" type="sibTrans" cxnId="{AF676837-B448-4ACD-AAF7-9C33B8018AA1}">
      <dgm:prSet/>
      <dgm:spPr/>
      <dgm:t>
        <a:bodyPr/>
        <a:lstStyle/>
        <a:p>
          <a:endParaRPr lang="en-US"/>
        </a:p>
      </dgm:t>
    </dgm:pt>
    <dgm:pt modelId="{E4587674-F369-42D4-992E-B0550E2C646E}">
      <dgm:prSet/>
      <dgm:spPr/>
      <dgm:t>
        <a:bodyPr/>
        <a:lstStyle/>
        <a:p>
          <a:r>
            <a:rPr lang="en-US"/>
            <a:t>Submit Application</a:t>
          </a:r>
        </a:p>
      </dgm:t>
    </dgm:pt>
    <dgm:pt modelId="{8A1F4F10-9F0E-48AB-B3C5-F64944EA0F9D}" type="parTrans" cxnId="{D24ED0E2-AA78-4EEE-8847-A849CDE22362}">
      <dgm:prSet/>
      <dgm:spPr/>
      <dgm:t>
        <a:bodyPr/>
        <a:lstStyle/>
        <a:p>
          <a:endParaRPr lang="en-US"/>
        </a:p>
      </dgm:t>
    </dgm:pt>
    <dgm:pt modelId="{99B65725-DDB1-4926-A28C-784CEE77622E}" type="sibTrans" cxnId="{D24ED0E2-AA78-4EEE-8847-A849CDE22362}">
      <dgm:prSet/>
      <dgm:spPr/>
      <dgm:t>
        <a:bodyPr/>
        <a:lstStyle/>
        <a:p>
          <a:endParaRPr lang="en-US"/>
        </a:p>
      </dgm:t>
    </dgm:pt>
    <dgm:pt modelId="{F0D0E3A0-8D65-4B8D-A69E-C2740E726049}">
      <dgm:prSet/>
      <dgm:spPr/>
      <dgm:t>
        <a:bodyPr/>
        <a:lstStyle/>
        <a:p>
          <a:pPr>
            <a:defRPr b="1"/>
          </a:pPr>
          <a:r>
            <a:rPr lang="en-US"/>
            <a:t>Oct. 2023</a:t>
          </a:r>
        </a:p>
      </dgm:t>
    </dgm:pt>
    <dgm:pt modelId="{25C490E6-A769-42E6-99ED-8697EDBC59C4}" type="parTrans" cxnId="{F15D1B7E-B437-4D5C-BC56-A138E9247A70}">
      <dgm:prSet/>
      <dgm:spPr/>
      <dgm:t>
        <a:bodyPr/>
        <a:lstStyle/>
        <a:p>
          <a:endParaRPr lang="en-US"/>
        </a:p>
      </dgm:t>
    </dgm:pt>
    <dgm:pt modelId="{4F793FC1-C062-497B-9DD0-A209D213A63D}" type="sibTrans" cxnId="{F15D1B7E-B437-4D5C-BC56-A138E9247A70}">
      <dgm:prSet/>
      <dgm:spPr/>
      <dgm:t>
        <a:bodyPr/>
        <a:lstStyle/>
        <a:p>
          <a:endParaRPr lang="en-US"/>
        </a:p>
      </dgm:t>
    </dgm:pt>
    <dgm:pt modelId="{1279C4A9-8560-4A15-9B5C-4AA1143B8182}">
      <dgm:prSet/>
      <dgm:spPr/>
      <dgm:t>
        <a:bodyPr/>
        <a:lstStyle/>
        <a:p>
          <a:r>
            <a:rPr lang="en-US"/>
            <a:t>Receive Funding Award</a:t>
          </a:r>
        </a:p>
      </dgm:t>
    </dgm:pt>
    <dgm:pt modelId="{690B2285-22C9-4B82-86C0-6093D7C4A98C}" type="parTrans" cxnId="{40A3ADD1-594C-4A0E-B4D9-EEA70AA589CD}">
      <dgm:prSet/>
      <dgm:spPr/>
      <dgm:t>
        <a:bodyPr/>
        <a:lstStyle/>
        <a:p>
          <a:endParaRPr lang="en-US"/>
        </a:p>
      </dgm:t>
    </dgm:pt>
    <dgm:pt modelId="{8DBA6645-4099-4DC2-A78A-937CCDC6B242}" type="sibTrans" cxnId="{40A3ADD1-594C-4A0E-B4D9-EEA70AA589CD}">
      <dgm:prSet/>
      <dgm:spPr/>
      <dgm:t>
        <a:bodyPr/>
        <a:lstStyle/>
        <a:p>
          <a:endParaRPr lang="en-US"/>
        </a:p>
      </dgm:t>
    </dgm:pt>
    <dgm:pt modelId="{1242D40B-AECC-4D1F-9FC6-91719A032433}">
      <dgm:prSet/>
      <dgm:spPr/>
      <dgm:t>
        <a:bodyPr/>
        <a:lstStyle/>
        <a:p>
          <a:pPr>
            <a:defRPr b="1"/>
          </a:pPr>
          <a:r>
            <a:rPr lang="en-US"/>
            <a:t>Dec. 2023 – Feb. 2024</a:t>
          </a:r>
        </a:p>
      </dgm:t>
    </dgm:pt>
    <dgm:pt modelId="{78DDBFD2-4A81-433F-92A8-451BC1888C16}" type="parTrans" cxnId="{111511ED-5C9C-4CAA-9900-2C300F9E4863}">
      <dgm:prSet/>
      <dgm:spPr/>
      <dgm:t>
        <a:bodyPr/>
        <a:lstStyle/>
        <a:p>
          <a:endParaRPr lang="en-US"/>
        </a:p>
      </dgm:t>
    </dgm:pt>
    <dgm:pt modelId="{BDC99F5B-791D-4A31-8210-F9CEB8CFC80C}" type="sibTrans" cxnId="{111511ED-5C9C-4CAA-9900-2C300F9E4863}">
      <dgm:prSet/>
      <dgm:spPr/>
      <dgm:t>
        <a:bodyPr/>
        <a:lstStyle/>
        <a:p>
          <a:endParaRPr lang="en-US"/>
        </a:p>
      </dgm:t>
    </dgm:pt>
    <dgm:pt modelId="{25B4F964-EFC9-4B35-93E3-C42B28ECDC43}">
      <dgm:prSet/>
      <dgm:spPr/>
      <dgm:t>
        <a:bodyPr/>
        <a:lstStyle/>
        <a:p>
          <a:r>
            <a:rPr lang="en-US"/>
            <a:t>Environmental Review</a:t>
          </a:r>
        </a:p>
      </dgm:t>
    </dgm:pt>
    <dgm:pt modelId="{AFDFCBD2-55C5-4162-8A68-387E91B7AA69}" type="parTrans" cxnId="{DD792591-FA5E-4CBF-A971-C341C5F9D750}">
      <dgm:prSet/>
      <dgm:spPr/>
      <dgm:t>
        <a:bodyPr/>
        <a:lstStyle/>
        <a:p>
          <a:endParaRPr lang="en-US"/>
        </a:p>
      </dgm:t>
    </dgm:pt>
    <dgm:pt modelId="{832C6981-DBAD-4888-A6AA-7BAB51675470}" type="sibTrans" cxnId="{DD792591-FA5E-4CBF-A971-C341C5F9D750}">
      <dgm:prSet/>
      <dgm:spPr/>
      <dgm:t>
        <a:bodyPr/>
        <a:lstStyle/>
        <a:p>
          <a:endParaRPr lang="en-US"/>
        </a:p>
      </dgm:t>
    </dgm:pt>
    <dgm:pt modelId="{8B65FBF9-7F93-4369-AF0B-E5FE55234C47}">
      <dgm:prSet/>
      <dgm:spPr/>
      <dgm:t>
        <a:bodyPr/>
        <a:lstStyle/>
        <a:p>
          <a:pPr>
            <a:defRPr b="1"/>
          </a:pPr>
          <a:r>
            <a:rPr lang="en-US"/>
            <a:t>May 2024</a:t>
          </a:r>
        </a:p>
      </dgm:t>
    </dgm:pt>
    <dgm:pt modelId="{22B9DEAF-895F-41A8-85E6-334D2920A0CE}" type="parTrans" cxnId="{4981E6BC-ED1A-4234-8E23-CB5FF8CD7ECC}">
      <dgm:prSet/>
      <dgm:spPr/>
      <dgm:t>
        <a:bodyPr/>
        <a:lstStyle/>
        <a:p>
          <a:endParaRPr lang="en-US"/>
        </a:p>
      </dgm:t>
    </dgm:pt>
    <dgm:pt modelId="{79FB0514-FDDB-4359-928A-494B4E307247}" type="sibTrans" cxnId="{4981E6BC-ED1A-4234-8E23-CB5FF8CD7ECC}">
      <dgm:prSet/>
      <dgm:spPr/>
      <dgm:t>
        <a:bodyPr/>
        <a:lstStyle/>
        <a:p>
          <a:endParaRPr lang="en-US"/>
        </a:p>
      </dgm:t>
    </dgm:pt>
    <dgm:pt modelId="{077B69D6-8D63-44BA-9615-3E12B4D5B64A}">
      <dgm:prSet/>
      <dgm:spPr/>
      <dgm:t>
        <a:bodyPr/>
        <a:lstStyle/>
        <a:p>
          <a:r>
            <a:rPr lang="en-US"/>
            <a:t>State Contracting</a:t>
          </a:r>
        </a:p>
      </dgm:t>
    </dgm:pt>
    <dgm:pt modelId="{BBA64AC4-045C-499A-8F0F-30831647C46E}" type="parTrans" cxnId="{EBA97E90-0996-4BD6-BD27-09D04897F9DC}">
      <dgm:prSet/>
      <dgm:spPr/>
      <dgm:t>
        <a:bodyPr/>
        <a:lstStyle/>
        <a:p>
          <a:endParaRPr lang="en-US"/>
        </a:p>
      </dgm:t>
    </dgm:pt>
    <dgm:pt modelId="{7D1EF340-BAED-4C7F-9F26-F300111FAC18}" type="sibTrans" cxnId="{EBA97E90-0996-4BD6-BD27-09D04897F9DC}">
      <dgm:prSet/>
      <dgm:spPr/>
      <dgm:t>
        <a:bodyPr/>
        <a:lstStyle/>
        <a:p>
          <a:endParaRPr lang="en-US"/>
        </a:p>
      </dgm:t>
    </dgm:pt>
    <dgm:pt modelId="{1EEDF67A-97A1-4E9C-8682-004435D145F9}">
      <dgm:prSet/>
      <dgm:spPr/>
      <dgm:t>
        <a:bodyPr/>
        <a:lstStyle/>
        <a:p>
          <a:pPr>
            <a:defRPr b="1"/>
          </a:pPr>
          <a:r>
            <a:rPr lang="en-US"/>
            <a:t>July–Oct. 2024</a:t>
          </a:r>
        </a:p>
      </dgm:t>
    </dgm:pt>
    <dgm:pt modelId="{B2F18A28-75A3-46B4-A8B5-F20A6BE65C60}" type="parTrans" cxnId="{C8A8AB7D-8EDD-40AE-A3F0-7B6D0BCCF898}">
      <dgm:prSet/>
      <dgm:spPr/>
      <dgm:t>
        <a:bodyPr/>
        <a:lstStyle/>
        <a:p>
          <a:endParaRPr lang="en-US"/>
        </a:p>
      </dgm:t>
    </dgm:pt>
    <dgm:pt modelId="{5742C1E3-20CD-43B3-8AB3-CAD4929C911B}" type="sibTrans" cxnId="{C8A8AB7D-8EDD-40AE-A3F0-7B6D0BCCF898}">
      <dgm:prSet/>
      <dgm:spPr/>
      <dgm:t>
        <a:bodyPr/>
        <a:lstStyle/>
        <a:p>
          <a:endParaRPr lang="en-US"/>
        </a:p>
      </dgm:t>
    </dgm:pt>
    <dgm:pt modelId="{311A4681-37D9-4569-BBBA-FE92055D13B3}">
      <dgm:prSet/>
      <dgm:spPr/>
      <dgm:t>
        <a:bodyPr/>
        <a:lstStyle/>
        <a:p>
          <a:r>
            <a:rPr lang="en-US"/>
            <a:t>Project Design</a:t>
          </a:r>
        </a:p>
      </dgm:t>
    </dgm:pt>
    <dgm:pt modelId="{89F97604-75BF-4DE4-86CF-16039D4DEB47}" type="parTrans" cxnId="{C24C76B7-10F5-4FCA-AC42-7B1FDADBA7E5}">
      <dgm:prSet/>
      <dgm:spPr/>
      <dgm:t>
        <a:bodyPr/>
        <a:lstStyle/>
        <a:p>
          <a:endParaRPr lang="en-US"/>
        </a:p>
      </dgm:t>
    </dgm:pt>
    <dgm:pt modelId="{BC7CFB20-074D-4ED0-9DFE-D0DB9DC1691D}" type="sibTrans" cxnId="{C24C76B7-10F5-4FCA-AC42-7B1FDADBA7E5}">
      <dgm:prSet/>
      <dgm:spPr/>
      <dgm:t>
        <a:bodyPr/>
        <a:lstStyle/>
        <a:p>
          <a:endParaRPr lang="en-US"/>
        </a:p>
      </dgm:t>
    </dgm:pt>
    <dgm:pt modelId="{E3E8FE14-1453-43A7-9705-C16AC0C79B45}">
      <dgm:prSet/>
      <dgm:spPr/>
      <dgm:t>
        <a:bodyPr/>
        <a:lstStyle/>
        <a:p>
          <a:pPr>
            <a:defRPr b="1"/>
          </a:pPr>
          <a:r>
            <a:rPr lang="en-US"/>
            <a:t>Dec. 2024 – Feb. 2025</a:t>
          </a:r>
        </a:p>
      </dgm:t>
    </dgm:pt>
    <dgm:pt modelId="{73530268-769F-4064-846B-F66212EECDCA}" type="parTrans" cxnId="{701F377C-2783-49F5-A4B3-EF31C4F63FF7}">
      <dgm:prSet/>
      <dgm:spPr/>
      <dgm:t>
        <a:bodyPr/>
        <a:lstStyle/>
        <a:p>
          <a:endParaRPr lang="en-US"/>
        </a:p>
      </dgm:t>
    </dgm:pt>
    <dgm:pt modelId="{844F6E2B-9983-48DE-95A8-8CC5D19E7ADF}" type="sibTrans" cxnId="{701F377C-2783-49F5-A4B3-EF31C4F63FF7}">
      <dgm:prSet/>
      <dgm:spPr/>
      <dgm:t>
        <a:bodyPr/>
        <a:lstStyle/>
        <a:p>
          <a:endParaRPr lang="en-US"/>
        </a:p>
      </dgm:t>
    </dgm:pt>
    <dgm:pt modelId="{5A362EE4-7CBF-4362-97E0-2573E93E27DE}">
      <dgm:prSet/>
      <dgm:spPr/>
      <dgm:t>
        <a:bodyPr/>
        <a:lstStyle/>
        <a:p>
          <a:r>
            <a:rPr lang="en-US"/>
            <a:t>Bidding &amp; Award</a:t>
          </a:r>
        </a:p>
      </dgm:t>
    </dgm:pt>
    <dgm:pt modelId="{8F754714-D473-4F05-8D42-2EC2CD673E6B}" type="parTrans" cxnId="{04DEFE2C-888F-426B-A9F2-34D9CB3B7483}">
      <dgm:prSet/>
      <dgm:spPr/>
      <dgm:t>
        <a:bodyPr/>
        <a:lstStyle/>
        <a:p>
          <a:endParaRPr lang="en-US"/>
        </a:p>
      </dgm:t>
    </dgm:pt>
    <dgm:pt modelId="{FD8B4FEB-B83B-457F-ACAB-446F670D7689}" type="sibTrans" cxnId="{04DEFE2C-888F-426B-A9F2-34D9CB3B7483}">
      <dgm:prSet/>
      <dgm:spPr/>
      <dgm:t>
        <a:bodyPr/>
        <a:lstStyle/>
        <a:p>
          <a:endParaRPr lang="en-US"/>
        </a:p>
      </dgm:t>
    </dgm:pt>
    <dgm:pt modelId="{D5E035B4-16C5-4292-A6B1-6E10B8BF3A72}">
      <dgm:prSet/>
      <dgm:spPr/>
      <dgm:t>
        <a:bodyPr/>
        <a:lstStyle/>
        <a:p>
          <a:pPr>
            <a:defRPr b="1"/>
          </a:pPr>
          <a:r>
            <a:rPr lang="en-US"/>
            <a:t>Apr.–Oct. 2025</a:t>
          </a:r>
        </a:p>
      </dgm:t>
    </dgm:pt>
    <dgm:pt modelId="{EE28C16B-8A48-441E-8716-669B486A13E0}" type="parTrans" cxnId="{8031BEB2-F9F1-4B70-8DB6-1E63E3F72794}">
      <dgm:prSet/>
      <dgm:spPr/>
      <dgm:t>
        <a:bodyPr/>
        <a:lstStyle/>
        <a:p>
          <a:endParaRPr lang="en-US"/>
        </a:p>
      </dgm:t>
    </dgm:pt>
    <dgm:pt modelId="{C396AA1C-8238-435E-A12E-36D174CB2B41}" type="sibTrans" cxnId="{8031BEB2-F9F1-4B70-8DB6-1E63E3F72794}">
      <dgm:prSet/>
      <dgm:spPr/>
      <dgm:t>
        <a:bodyPr/>
        <a:lstStyle/>
        <a:p>
          <a:endParaRPr lang="en-US"/>
        </a:p>
      </dgm:t>
    </dgm:pt>
    <dgm:pt modelId="{F772FABD-2B41-4677-B294-FA0C01D47D02}">
      <dgm:prSet/>
      <dgm:spPr/>
      <dgm:t>
        <a:bodyPr/>
        <a:lstStyle/>
        <a:p>
          <a:r>
            <a:rPr lang="en-US"/>
            <a:t>Construction</a:t>
          </a:r>
        </a:p>
      </dgm:t>
    </dgm:pt>
    <dgm:pt modelId="{5B629E0E-9FCF-4E85-8FDD-BF31B1FB7FC8}" type="parTrans" cxnId="{E51A4FCB-13E3-4BF6-A138-7E48DA0CD39F}">
      <dgm:prSet/>
      <dgm:spPr/>
      <dgm:t>
        <a:bodyPr/>
        <a:lstStyle/>
        <a:p>
          <a:endParaRPr lang="en-US"/>
        </a:p>
      </dgm:t>
    </dgm:pt>
    <dgm:pt modelId="{65FE0DE1-1E8E-4AA5-A97D-801E679B038B}" type="sibTrans" cxnId="{E51A4FCB-13E3-4BF6-A138-7E48DA0CD39F}">
      <dgm:prSet/>
      <dgm:spPr/>
      <dgm:t>
        <a:bodyPr/>
        <a:lstStyle/>
        <a:p>
          <a:endParaRPr lang="en-US"/>
        </a:p>
      </dgm:t>
    </dgm:pt>
    <dgm:pt modelId="{8E65C8A8-2805-468D-9B39-546215CA07EF}">
      <dgm:prSet/>
      <dgm:spPr/>
      <dgm:t>
        <a:bodyPr/>
        <a:lstStyle/>
        <a:p>
          <a:pPr>
            <a:defRPr b="1"/>
          </a:pPr>
          <a:r>
            <a:rPr lang="en-US"/>
            <a:t>Jan. 2026</a:t>
          </a:r>
        </a:p>
      </dgm:t>
    </dgm:pt>
    <dgm:pt modelId="{D0CA9A60-C426-4D5C-AEBD-5A8DAFF83282}" type="parTrans" cxnId="{A4954D5E-68BE-4459-B463-B31164AFB3F0}">
      <dgm:prSet/>
      <dgm:spPr/>
      <dgm:t>
        <a:bodyPr/>
        <a:lstStyle/>
        <a:p>
          <a:endParaRPr lang="en-US"/>
        </a:p>
      </dgm:t>
    </dgm:pt>
    <dgm:pt modelId="{3FEEEC97-58CD-493A-A13B-2236811E54DC}" type="sibTrans" cxnId="{A4954D5E-68BE-4459-B463-B31164AFB3F0}">
      <dgm:prSet/>
      <dgm:spPr/>
      <dgm:t>
        <a:bodyPr/>
        <a:lstStyle/>
        <a:p>
          <a:endParaRPr lang="en-US"/>
        </a:p>
      </dgm:t>
    </dgm:pt>
    <dgm:pt modelId="{0FB7FBE6-A997-478A-ACF2-750617A73B87}">
      <dgm:prSet/>
      <dgm:spPr/>
      <dgm:t>
        <a:bodyPr/>
        <a:lstStyle/>
        <a:p>
          <a:r>
            <a:rPr lang="en-US"/>
            <a:t>Project Close-out</a:t>
          </a:r>
        </a:p>
      </dgm:t>
    </dgm:pt>
    <dgm:pt modelId="{74071190-4C11-4E75-BFC3-3F33F517782A}" type="parTrans" cxnId="{F7CEB657-95CB-4DD9-9FCF-F65B74EDEBEE}">
      <dgm:prSet/>
      <dgm:spPr/>
      <dgm:t>
        <a:bodyPr/>
        <a:lstStyle/>
        <a:p>
          <a:endParaRPr lang="en-US"/>
        </a:p>
      </dgm:t>
    </dgm:pt>
    <dgm:pt modelId="{AF671C7B-5FA5-4966-B414-450A50BBC523}" type="sibTrans" cxnId="{F7CEB657-95CB-4DD9-9FCF-F65B74EDEBEE}">
      <dgm:prSet/>
      <dgm:spPr/>
      <dgm:t>
        <a:bodyPr/>
        <a:lstStyle/>
        <a:p>
          <a:endParaRPr lang="en-US"/>
        </a:p>
      </dgm:t>
    </dgm:pt>
    <dgm:pt modelId="{2046D520-F083-4700-B840-78FE1E2BF7A2}" type="pres">
      <dgm:prSet presAssocID="{D2E1A268-2719-4EA7-8272-468AC4F5178D}" presName="root" presStyleCnt="0">
        <dgm:presLayoutVars>
          <dgm:chMax/>
          <dgm:chPref/>
          <dgm:animLvl val="lvl"/>
        </dgm:presLayoutVars>
      </dgm:prSet>
      <dgm:spPr/>
    </dgm:pt>
    <dgm:pt modelId="{0F10C687-4176-433F-BF6A-5D736B587414}" type="pres">
      <dgm:prSet presAssocID="{D2E1A268-2719-4EA7-8272-468AC4F5178D}" presName="divider" presStyleLbl="fgAcc1" presStyleIdx="0" presStyleCnt="1"/>
      <dgm:spPr/>
    </dgm:pt>
    <dgm:pt modelId="{FDEDE887-3B47-4AC9-877B-DDCD1CA21FA8}" type="pres">
      <dgm:prSet presAssocID="{D2E1A268-2719-4EA7-8272-468AC4F5178D}" presName="nodes" presStyleCnt="0">
        <dgm:presLayoutVars>
          <dgm:chMax/>
          <dgm:chPref/>
          <dgm:animLvl val="lvl"/>
        </dgm:presLayoutVars>
      </dgm:prSet>
      <dgm:spPr/>
    </dgm:pt>
    <dgm:pt modelId="{9B8D1CFD-CB41-4DEC-9CB9-E7AC51617C2A}" type="pres">
      <dgm:prSet presAssocID="{0C20D209-B0EB-4B69-B876-08A49B4D5362}" presName="composite" presStyleCnt="0"/>
      <dgm:spPr/>
    </dgm:pt>
    <dgm:pt modelId="{72F5774A-886F-4D1F-9F14-E53485185B25}" type="pres">
      <dgm:prSet presAssocID="{0C20D209-B0EB-4B69-B876-08A49B4D5362}" presName="L1TextContainer" presStyleLbl="alignNode1" presStyleIdx="0" presStyleCnt="8">
        <dgm:presLayoutVars>
          <dgm:chMax val="1"/>
          <dgm:chPref val="1"/>
          <dgm:bulletEnabled val="1"/>
        </dgm:presLayoutVars>
      </dgm:prSet>
      <dgm:spPr/>
    </dgm:pt>
    <dgm:pt modelId="{17F0CA68-6380-413F-8215-B2A60A6DC1A9}" type="pres">
      <dgm:prSet presAssocID="{0C20D209-B0EB-4B69-B876-08A49B4D5362}" presName="L2TextContainerWrapper" presStyleCnt="0">
        <dgm:presLayoutVars>
          <dgm:bulletEnabled val="1"/>
        </dgm:presLayoutVars>
      </dgm:prSet>
      <dgm:spPr/>
    </dgm:pt>
    <dgm:pt modelId="{89C678B8-6614-4FD1-98C6-F27C738FB6AF}" type="pres">
      <dgm:prSet presAssocID="{0C20D209-B0EB-4B69-B876-08A49B4D5362}" presName="L2TextContainer" presStyleLbl="bgAccFollowNode1" presStyleIdx="0" presStyleCnt="8"/>
      <dgm:spPr/>
    </dgm:pt>
    <dgm:pt modelId="{08C0D1E3-C8AB-4A60-8D4F-EC68B19D4E04}" type="pres">
      <dgm:prSet presAssocID="{0C20D209-B0EB-4B69-B876-08A49B4D5362}" presName="FlexibleEmptyPlaceHolder" presStyleCnt="0"/>
      <dgm:spPr/>
    </dgm:pt>
    <dgm:pt modelId="{EBC91948-EF74-4BF6-B9CC-DC67D03E51F3}" type="pres">
      <dgm:prSet presAssocID="{0C20D209-B0EB-4B69-B876-08A49B4D5362}" presName="ConnectLine" presStyleLbl="sibTrans1D1" presStyleIdx="0" presStyleCnt="8"/>
      <dgm:spPr/>
    </dgm:pt>
    <dgm:pt modelId="{D4F2C826-2799-44D9-8B9D-0F80EE63DA19}" type="pres">
      <dgm:prSet presAssocID="{0C20D209-B0EB-4B69-B876-08A49B4D5362}" presName="ConnectorPoint" presStyleLbl="node1" presStyleIdx="0" presStyleCnt="8"/>
      <dgm:spPr>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gm:spPr>
    </dgm:pt>
    <dgm:pt modelId="{2E204613-B3C8-4E50-B5BD-B8A63F419508}" type="pres">
      <dgm:prSet presAssocID="{0C20D209-B0EB-4B69-B876-08A49B4D5362}" presName="EmptyPlaceHolder" presStyleCnt="0"/>
      <dgm:spPr/>
    </dgm:pt>
    <dgm:pt modelId="{A519C0E9-0C2A-462D-A676-2B890491712C}" type="pres">
      <dgm:prSet presAssocID="{65B2B519-4B2E-4211-9673-469F63002B40}" presName="spaceBetweenRectangles" presStyleCnt="0"/>
      <dgm:spPr/>
    </dgm:pt>
    <dgm:pt modelId="{3921854D-6425-45A6-83D7-E88182B013F7}" type="pres">
      <dgm:prSet presAssocID="{F0D0E3A0-8D65-4B8D-A69E-C2740E726049}" presName="composite" presStyleCnt="0"/>
      <dgm:spPr/>
    </dgm:pt>
    <dgm:pt modelId="{5963918D-5E3A-4C24-BE5E-67DBA4104B6D}" type="pres">
      <dgm:prSet presAssocID="{F0D0E3A0-8D65-4B8D-A69E-C2740E726049}" presName="L1TextContainer" presStyleLbl="alignNode1" presStyleIdx="1" presStyleCnt="8">
        <dgm:presLayoutVars>
          <dgm:chMax val="1"/>
          <dgm:chPref val="1"/>
          <dgm:bulletEnabled val="1"/>
        </dgm:presLayoutVars>
      </dgm:prSet>
      <dgm:spPr/>
    </dgm:pt>
    <dgm:pt modelId="{18107C4A-42A8-48C3-A014-34B482CB0DD3}" type="pres">
      <dgm:prSet presAssocID="{F0D0E3A0-8D65-4B8D-A69E-C2740E726049}" presName="L2TextContainerWrapper" presStyleCnt="0">
        <dgm:presLayoutVars>
          <dgm:bulletEnabled val="1"/>
        </dgm:presLayoutVars>
      </dgm:prSet>
      <dgm:spPr/>
    </dgm:pt>
    <dgm:pt modelId="{F1A7A6FB-8B9A-4854-A4CD-8A71EE49D1F6}" type="pres">
      <dgm:prSet presAssocID="{F0D0E3A0-8D65-4B8D-A69E-C2740E726049}" presName="L2TextContainer" presStyleLbl="bgAccFollowNode1" presStyleIdx="1" presStyleCnt="8"/>
      <dgm:spPr/>
    </dgm:pt>
    <dgm:pt modelId="{C9D1DC49-C3DD-4BCD-BD31-36BD33FBFD72}" type="pres">
      <dgm:prSet presAssocID="{F0D0E3A0-8D65-4B8D-A69E-C2740E726049}" presName="FlexibleEmptyPlaceHolder" presStyleCnt="0"/>
      <dgm:spPr/>
    </dgm:pt>
    <dgm:pt modelId="{F5648CB0-B627-4734-B5C6-A16DF56426B4}" type="pres">
      <dgm:prSet presAssocID="{F0D0E3A0-8D65-4B8D-A69E-C2740E726049}" presName="ConnectLine" presStyleLbl="sibTrans1D1" presStyleIdx="1" presStyleCnt="8"/>
      <dgm:spPr/>
    </dgm:pt>
    <dgm:pt modelId="{0782142D-536C-4851-9AF2-184625C8F465}" type="pres">
      <dgm:prSet presAssocID="{F0D0E3A0-8D65-4B8D-A69E-C2740E726049}" presName="ConnectorPoint" presStyleLbl="node1" presStyleIdx="1" presStyleCnt="8"/>
      <dgm:spPr>
        <a:solidFill>
          <a:schemeClr val="accent2">
            <a:hueOff val="-182482"/>
            <a:satOff val="501"/>
            <a:lumOff val="336"/>
            <a:alphaOff val="0"/>
          </a:schemeClr>
        </a:solidFill>
        <a:ln w="6350" cap="flat" cmpd="sng" algn="ctr">
          <a:solidFill>
            <a:schemeClr val="lt1">
              <a:hueOff val="0"/>
              <a:satOff val="0"/>
              <a:lumOff val="0"/>
              <a:alphaOff val="0"/>
            </a:schemeClr>
          </a:solidFill>
          <a:prstDash val="solid"/>
        </a:ln>
        <a:effectLst/>
      </dgm:spPr>
    </dgm:pt>
    <dgm:pt modelId="{0472445B-F04C-4BDC-BDD2-18D315E57274}" type="pres">
      <dgm:prSet presAssocID="{F0D0E3A0-8D65-4B8D-A69E-C2740E726049}" presName="EmptyPlaceHolder" presStyleCnt="0"/>
      <dgm:spPr/>
    </dgm:pt>
    <dgm:pt modelId="{9BB57E8A-3E98-4480-AB08-A4C0AABC3011}" type="pres">
      <dgm:prSet presAssocID="{4F793FC1-C062-497B-9DD0-A209D213A63D}" presName="spaceBetweenRectangles" presStyleCnt="0"/>
      <dgm:spPr/>
    </dgm:pt>
    <dgm:pt modelId="{32D93ECF-C445-4929-B3AF-A82EC7BD1963}" type="pres">
      <dgm:prSet presAssocID="{1242D40B-AECC-4D1F-9FC6-91719A032433}" presName="composite" presStyleCnt="0"/>
      <dgm:spPr/>
    </dgm:pt>
    <dgm:pt modelId="{25B53021-DB9D-42F1-8DD5-9D1A9A028127}" type="pres">
      <dgm:prSet presAssocID="{1242D40B-AECC-4D1F-9FC6-91719A032433}" presName="L1TextContainer" presStyleLbl="alignNode1" presStyleIdx="2" presStyleCnt="8">
        <dgm:presLayoutVars>
          <dgm:chMax val="1"/>
          <dgm:chPref val="1"/>
          <dgm:bulletEnabled val="1"/>
        </dgm:presLayoutVars>
      </dgm:prSet>
      <dgm:spPr/>
    </dgm:pt>
    <dgm:pt modelId="{77C04BB9-3EC7-433D-A474-D1EDAA9593A6}" type="pres">
      <dgm:prSet presAssocID="{1242D40B-AECC-4D1F-9FC6-91719A032433}" presName="L2TextContainerWrapper" presStyleCnt="0">
        <dgm:presLayoutVars>
          <dgm:bulletEnabled val="1"/>
        </dgm:presLayoutVars>
      </dgm:prSet>
      <dgm:spPr/>
    </dgm:pt>
    <dgm:pt modelId="{BCBF2FDC-FC77-4EA2-B4EB-1A7138C1FAC9}" type="pres">
      <dgm:prSet presAssocID="{1242D40B-AECC-4D1F-9FC6-91719A032433}" presName="L2TextContainer" presStyleLbl="bgAccFollowNode1" presStyleIdx="2" presStyleCnt="8"/>
      <dgm:spPr/>
    </dgm:pt>
    <dgm:pt modelId="{E2C68FF2-676D-46F9-B8E8-DA324156B01E}" type="pres">
      <dgm:prSet presAssocID="{1242D40B-AECC-4D1F-9FC6-91719A032433}" presName="FlexibleEmptyPlaceHolder" presStyleCnt="0"/>
      <dgm:spPr/>
    </dgm:pt>
    <dgm:pt modelId="{8EDC1900-821F-414B-90EC-1C994D3C0B90}" type="pres">
      <dgm:prSet presAssocID="{1242D40B-AECC-4D1F-9FC6-91719A032433}" presName="ConnectLine" presStyleLbl="sibTrans1D1" presStyleIdx="2" presStyleCnt="8"/>
      <dgm:spPr/>
    </dgm:pt>
    <dgm:pt modelId="{2442E7A4-FCC1-4C6D-A27A-D18E1B0E0DCE}" type="pres">
      <dgm:prSet presAssocID="{1242D40B-AECC-4D1F-9FC6-91719A032433}" presName="ConnectorPoint" presStyleLbl="node1" presStyleIdx="2" presStyleCnt="8"/>
      <dgm:spPr>
        <a:solidFill>
          <a:schemeClr val="accent2">
            <a:hueOff val="-364964"/>
            <a:satOff val="1003"/>
            <a:lumOff val="672"/>
            <a:alphaOff val="0"/>
          </a:schemeClr>
        </a:solidFill>
        <a:ln w="6350" cap="flat" cmpd="sng" algn="ctr">
          <a:solidFill>
            <a:schemeClr val="lt1">
              <a:hueOff val="0"/>
              <a:satOff val="0"/>
              <a:lumOff val="0"/>
              <a:alphaOff val="0"/>
            </a:schemeClr>
          </a:solidFill>
          <a:prstDash val="solid"/>
        </a:ln>
        <a:effectLst/>
      </dgm:spPr>
    </dgm:pt>
    <dgm:pt modelId="{00C4D56D-6A06-4E13-B6F8-2AF0C463E10C}" type="pres">
      <dgm:prSet presAssocID="{1242D40B-AECC-4D1F-9FC6-91719A032433}" presName="EmptyPlaceHolder" presStyleCnt="0"/>
      <dgm:spPr/>
    </dgm:pt>
    <dgm:pt modelId="{73942ACE-65DA-4DFD-B863-3151FA031B6D}" type="pres">
      <dgm:prSet presAssocID="{BDC99F5B-791D-4A31-8210-F9CEB8CFC80C}" presName="spaceBetweenRectangles" presStyleCnt="0"/>
      <dgm:spPr/>
    </dgm:pt>
    <dgm:pt modelId="{36F5A749-5C81-42F5-AA87-4926C8E54EB5}" type="pres">
      <dgm:prSet presAssocID="{8B65FBF9-7F93-4369-AF0B-E5FE55234C47}" presName="composite" presStyleCnt="0"/>
      <dgm:spPr/>
    </dgm:pt>
    <dgm:pt modelId="{58180525-B813-42AF-A929-9FEF411A6CA8}" type="pres">
      <dgm:prSet presAssocID="{8B65FBF9-7F93-4369-AF0B-E5FE55234C47}" presName="L1TextContainer" presStyleLbl="alignNode1" presStyleIdx="3" presStyleCnt="8">
        <dgm:presLayoutVars>
          <dgm:chMax val="1"/>
          <dgm:chPref val="1"/>
          <dgm:bulletEnabled val="1"/>
        </dgm:presLayoutVars>
      </dgm:prSet>
      <dgm:spPr/>
    </dgm:pt>
    <dgm:pt modelId="{9D451A09-DA1D-4477-BEA0-B9E064A5D3B9}" type="pres">
      <dgm:prSet presAssocID="{8B65FBF9-7F93-4369-AF0B-E5FE55234C47}" presName="L2TextContainerWrapper" presStyleCnt="0">
        <dgm:presLayoutVars>
          <dgm:bulletEnabled val="1"/>
        </dgm:presLayoutVars>
      </dgm:prSet>
      <dgm:spPr/>
    </dgm:pt>
    <dgm:pt modelId="{ECB2B7D8-7414-4D6A-9DFB-2250BFB46F5F}" type="pres">
      <dgm:prSet presAssocID="{8B65FBF9-7F93-4369-AF0B-E5FE55234C47}" presName="L2TextContainer" presStyleLbl="bgAccFollowNode1" presStyleIdx="3" presStyleCnt="8"/>
      <dgm:spPr/>
    </dgm:pt>
    <dgm:pt modelId="{D9BFB975-611F-4D15-A6B6-02DA118C4EA6}" type="pres">
      <dgm:prSet presAssocID="{8B65FBF9-7F93-4369-AF0B-E5FE55234C47}" presName="FlexibleEmptyPlaceHolder" presStyleCnt="0"/>
      <dgm:spPr/>
    </dgm:pt>
    <dgm:pt modelId="{260E6C00-1DCE-45CA-BA3D-FAD4001E0F71}" type="pres">
      <dgm:prSet presAssocID="{8B65FBF9-7F93-4369-AF0B-E5FE55234C47}" presName="ConnectLine" presStyleLbl="sibTrans1D1" presStyleIdx="3" presStyleCnt="8"/>
      <dgm:spPr/>
    </dgm:pt>
    <dgm:pt modelId="{3A8B2034-1A72-4530-A8E3-A01542D5368D}" type="pres">
      <dgm:prSet presAssocID="{8B65FBF9-7F93-4369-AF0B-E5FE55234C47}" presName="ConnectorPoint" presStyleLbl="node1" presStyleIdx="3" presStyleCnt="8"/>
      <dgm:spPr>
        <a:solidFill>
          <a:schemeClr val="accent2">
            <a:hueOff val="-547446"/>
            <a:satOff val="1504"/>
            <a:lumOff val="1008"/>
            <a:alphaOff val="0"/>
          </a:schemeClr>
        </a:solidFill>
        <a:ln w="6350" cap="flat" cmpd="sng" algn="ctr">
          <a:solidFill>
            <a:schemeClr val="lt1">
              <a:hueOff val="0"/>
              <a:satOff val="0"/>
              <a:lumOff val="0"/>
              <a:alphaOff val="0"/>
            </a:schemeClr>
          </a:solidFill>
          <a:prstDash val="solid"/>
        </a:ln>
        <a:effectLst/>
      </dgm:spPr>
    </dgm:pt>
    <dgm:pt modelId="{38BA128C-D7BC-44F7-880E-9021A9B8FE14}" type="pres">
      <dgm:prSet presAssocID="{8B65FBF9-7F93-4369-AF0B-E5FE55234C47}" presName="EmptyPlaceHolder" presStyleCnt="0"/>
      <dgm:spPr/>
    </dgm:pt>
    <dgm:pt modelId="{A10BF6DB-4FA4-41B3-8DAB-BDB76F8DD019}" type="pres">
      <dgm:prSet presAssocID="{79FB0514-FDDB-4359-928A-494B4E307247}" presName="spaceBetweenRectangles" presStyleCnt="0"/>
      <dgm:spPr/>
    </dgm:pt>
    <dgm:pt modelId="{6F56C8BB-95DE-40DB-9754-D0EA7324902E}" type="pres">
      <dgm:prSet presAssocID="{1EEDF67A-97A1-4E9C-8682-004435D145F9}" presName="composite" presStyleCnt="0"/>
      <dgm:spPr/>
    </dgm:pt>
    <dgm:pt modelId="{0F093636-8544-4CEF-8EF3-9C4E001C9B0E}" type="pres">
      <dgm:prSet presAssocID="{1EEDF67A-97A1-4E9C-8682-004435D145F9}" presName="L1TextContainer" presStyleLbl="alignNode1" presStyleIdx="4" presStyleCnt="8">
        <dgm:presLayoutVars>
          <dgm:chMax val="1"/>
          <dgm:chPref val="1"/>
          <dgm:bulletEnabled val="1"/>
        </dgm:presLayoutVars>
      </dgm:prSet>
      <dgm:spPr/>
    </dgm:pt>
    <dgm:pt modelId="{87376EC0-5F53-4CF7-A39B-20463308D533}" type="pres">
      <dgm:prSet presAssocID="{1EEDF67A-97A1-4E9C-8682-004435D145F9}" presName="L2TextContainerWrapper" presStyleCnt="0">
        <dgm:presLayoutVars>
          <dgm:bulletEnabled val="1"/>
        </dgm:presLayoutVars>
      </dgm:prSet>
      <dgm:spPr/>
    </dgm:pt>
    <dgm:pt modelId="{7A4C15C0-7653-41D0-87F8-AE906179C768}" type="pres">
      <dgm:prSet presAssocID="{1EEDF67A-97A1-4E9C-8682-004435D145F9}" presName="L2TextContainer" presStyleLbl="bgAccFollowNode1" presStyleIdx="4" presStyleCnt="8"/>
      <dgm:spPr/>
    </dgm:pt>
    <dgm:pt modelId="{ED373E5B-D607-41F8-B351-F99EF89DC74B}" type="pres">
      <dgm:prSet presAssocID="{1EEDF67A-97A1-4E9C-8682-004435D145F9}" presName="FlexibleEmptyPlaceHolder" presStyleCnt="0"/>
      <dgm:spPr/>
    </dgm:pt>
    <dgm:pt modelId="{49DEE7EC-B947-491D-9CDA-915133952D18}" type="pres">
      <dgm:prSet presAssocID="{1EEDF67A-97A1-4E9C-8682-004435D145F9}" presName="ConnectLine" presStyleLbl="sibTrans1D1" presStyleIdx="4" presStyleCnt="8"/>
      <dgm:spPr/>
    </dgm:pt>
    <dgm:pt modelId="{D23027BA-7DD7-4108-AF56-0EFE6D36229E}" type="pres">
      <dgm:prSet presAssocID="{1EEDF67A-97A1-4E9C-8682-004435D145F9}" presName="ConnectorPoint" presStyleLbl="node1" presStyleIdx="4" presStyleCnt="8"/>
      <dgm:spPr>
        <a:solidFill>
          <a:schemeClr val="accent2">
            <a:hueOff val="-729929"/>
            <a:satOff val="2005"/>
            <a:lumOff val="1344"/>
            <a:alphaOff val="0"/>
          </a:schemeClr>
        </a:solidFill>
        <a:ln w="6350" cap="flat" cmpd="sng" algn="ctr">
          <a:solidFill>
            <a:schemeClr val="lt1">
              <a:hueOff val="0"/>
              <a:satOff val="0"/>
              <a:lumOff val="0"/>
              <a:alphaOff val="0"/>
            </a:schemeClr>
          </a:solidFill>
          <a:prstDash val="solid"/>
        </a:ln>
        <a:effectLst/>
      </dgm:spPr>
    </dgm:pt>
    <dgm:pt modelId="{0AD82708-D592-4036-BC81-95588636F82B}" type="pres">
      <dgm:prSet presAssocID="{1EEDF67A-97A1-4E9C-8682-004435D145F9}" presName="EmptyPlaceHolder" presStyleCnt="0"/>
      <dgm:spPr/>
    </dgm:pt>
    <dgm:pt modelId="{A4831086-4335-42CB-BA7E-55E2FB0983B1}" type="pres">
      <dgm:prSet presAssocID="{5742C1E3-20CD-43B3-8AB3-CAD4929C911B}" presName="spaceBetweenRectangles" presStyleCnt="0"/>
      <dgm:spPr/>
    </dgm:pt>
    <dgm:pt modelId="{C8528738-E78C-44A5-8D22-3488AB8E923C}" type="pres">
      <dgm:prSet presAssocID="{E3E8FE14-1453-43A7-9705-C16AC0C79B45}" presName="composite" presStyleCnt="0"/>
      <dgm:spPr/>
    </dgm:pt>
    <dgm:pt modelId="{515889D6-5831-4379-8437-D91B5AD8D0CB}" type="pres">
      <dgm:prSet presAssocID="{E3E8FE14-1453-43A7-9705-C16AC0C79B45}" presName="L1TextContainer" presStyleLbl="alignNode1" presStyleIdx="5" presStyleCnt="8">
        <dgm:presLayoutVars>
          <dgm:chMax val="1"/>
          <dgm:chPref val="1"/>
          <dgm:bulletEnabled val="1"/>
        </dgm:presLayoutVars>
      </dgm:prSet>
      <dgm:spPr/>
    </dgm:pt>
    <dgm:pt modelId="{8D770775-214A-4E26-9BB3-19EFF8D0B76B}" type="pres">
      <dgm:prSet presAssocID="{E3E8FE14-1453-43A7-9705-C16AC0C79B45}" presName="L2TextContainerWrapper" presStyleCnt="0">
        <dgm:presLayoutVars>
          <dgm:bulletEnabled val="1"/>
        </dgm:presLayoutVars>
      </dgm:prSet>
      <dgm:spPr/>
    </dgm:pt>
    <dgm:pt modelId="{EF0B55DF-B728-41EE-825A-431CC440F036}" type="pres">
      <dgm:prSet presAssocID="{E3E8FE14-1453-43A7-9705-C16AC0C79B45}" presName="L2TextContainer" presStyleLbl="bgAccFollowNode1" presStyleIdx="5" presStyleCnt="8"/>
      <dgm:spPr/>
    </dgm:pt>
    <dgm:pt modelId="{39C81DD6-0B8D-416B-96B5-94C0A4A5EA45}" type="pres">
      <dgm:prSet presAssocID="{E3E8FE14-1453-43A7-9705-C16AC0C79B45}" presName="FlexibleEmptyPlaceHolder" presStyleCnt="0"/>
      <dgm:spPr/>
    </dgm:pt>
    <dgm:pt modelId="{DFAE2213-85CB-4575-A60A-6C03BD97075A}" type="pres">
      <dgm:prSet presAssocID="{E3E8FE14-1453-43A7-9705-C16AC0C79B45}" presName="ConnectLine" presStyleLbl="sibTrans1D1" presStyleIdx="5" presStyleCnt="8"/>
      <dgm:spPr/>
    </dgm:pt>
    <dgm:pt modelId="{FF891D88-A1F6-4994-8B1A-F31085525D68}" type="pres">
      <dgm:prSet presAssocID="{E3E8FE14-1453-43A7-9705-C16AC0C79B45}" presName="ConnectorPoint" presStyleLbl="node1" presStyleIdx="5" presStyleCnt="8"/>
      <dgm:spPr>
        <a:solidFill>
          <a:schemeClr val="accent2">
            <a:hueOff val="-912411"/>
            <a:satOff val="2506"/>
            <a:lumOff val="1680"/>
            <a:alphaOff val="0"/>
          </a:schemeClr>
        </a:solidFill>
        <a:ln w="6350" cap="flat" cmpd="sng" algn="ctr">
          <a:solidFill>
            <a:schemeClr val="lt1">
              <a:hueOff val="0"/>
              <a:satOff val="0"/>
              <a:lumOff val="0"/>
              <a:alphaOff val="0"/>
            </a:schemeClr>
          </a:solidFill>
          <a:prstDash val="solid"/>
        </a:ln>
        <a:effectLst/>
      </dgm:spPr>
    </dgm:pt>
    <dgm:pt modelId="{FB9699F3-8C63-48B6-B6D1-5182FB7D862A}" type="pres">
      <dgm:prSet presAssocID="{E3E8FE14-1453-43A7-9705-C16AC0C79B45}" presName="EmptyPlaceHolder" presStyleCnt="0"/>
      <dgm:spPr/>
    </dgm:pt>
    <dgm:pt modelId="{41AD059B-02BD-427D-8549-BA21307F6911}" type="pres">
      <dgm:prSet presAssocID="{844F6E2B-9983-48DE-95A8-8CC5D19E7ADF}" presName="spaceBetweenRectangles" presStyleCnt="0"/>
      <dgm:spPr/>
    </dgm:pt>
    <dgm:pt modelId="{F1281368-7F98-4176-B287-805F0D36D586}" type="pres">
      <dgm:prSet presAssocID="{D5E035B4-16C5-4292-A6B1-6E10B8BF3A72}" presName="composite" presStyleCnt="0"/>
      <dgm:spPr/>
    </dgm:pt>
    <dgm:pt modelId="{89D2AED9-47BB-489D-8B12-E2E8B2653FEC}" type="pres">
      <dgm:prSet presAssocID="{D5E035B4-16C5-4292-A6B1-6E10B8BF3A72}" presName="L1TextContainer" presStyleLbl="alignNode1" presStyleIdx="6" presStyleCnt="8">
        <dgm:presLayoutVars>
          <dgm:chMax val="1"/>
          <dgm:chPref val="1"/>
          <dgm:bulletEnabled val="1"/>
        </dgm:presLayoutVars>
      </dgm:prSet>
      <dgm:spPr/>
    </dgm:pt>
    <dgm:pt modelId="{BEAF288E-4FDB-4FA6-9781-C5A79E6C6E72}" type="pres">
      <dgm:prSet presAssocID="{D5E035B4-16C5-4292-A6B1-6E10B8BF3A72}" presName="L2TextContainerWrapper" presStyleCnt="0">
        <dgm:presLayoutVars>
          <dgm:bulletEnabled val="1"/>
        </dgm:presLayoutVars>
      </dgm:prSet>
      <dgm:spPr/>
    </dgm:pt>
    <dgm:pt modelId="{BC5C1B7A-92DF-4B2A-971B-1780A3E366B3}" type="pres">
      <dgm:prSet presAssocID="{D5E035B4-16C5-4292-A6B1-6E10B8BF3A72}" presName="L2TextContainer" presStyleLbl="bgAccFollowNode1" presStyleIdx="6" presStyleCnt="8"/>
      <dgm:spPr/>
    </dgm:pt>
    <dgm:pt modelId="{B1E9524B-65FC-4864-AC2E-D32A9E44F98B}" type="pres">
      <dgm:prSet presAssocID="{D5E035B4-16C5-4292-A6B1-6E10B8BF3A72}" presName="FlexibleEmptyPlaceHolder" presStyleCnt="0"/>
      <dgm:spPr/>
    </dgm:pt>
    <dgm:pt modelId="{2403DB87-44D0-49F5-B4AB-0C35C8DD06F0}" type="pres">
      <dgm:prSet presAssocID="{D5E035B4-16C5-4292-A6B1-6E10B8BF3A72}" presName="ConnectLine" presStyleLbl="sibTrans1D1" presStyleIdx="6" presStyleCnt="8"/>
      <dgm:spPr/>
    </dgm:pt>
    <dgm:pt modelId="{2F76BB84-3A5D-43B9-B327-BC6C7CFF1B0A}" type="pres">
      <dgm:prSet presAssocID="{D5E035B4-16C5-4292-A6B1-6E10B8BF3A72}" presName="ConnectorPoint" presStyleLbl="node1" presStyleIdx="6" presStyleCnt="8"/>
      <dgm:spPr>
        <a:solidFill>
          <a:schemeClr val="accent2">
            <a:hueOff val="-1094893"/>
            <a:satOff val="3008"/>
            <a:lumOff val="2016"/>
            <a:alphaOff val="0"/>
          </a:schemeClr>
        </a:solidFill>
        <a:ln w="6350" cap="flat" cmpd="sng" algn="ctr">
          <a:solidFill>
            <a:schemeClr val="lt1">
              <a:hueOff val="0"/>
              <a:satOff val="0"/>
              <a:lumOff val="0"/>
              <a:alphaOff val="0"/>
            </a:schemeClr>
          </a:solidFill>
          <a:prstDash val="solid"/>
        </a:ln>
        <a:effectLst/>
      </dgm:spPr>
    </dgm:pt>
    <dgm:pt modelId="{B3C608BC-B40C-44C3-B93D-A77E9AD6CD63}" type="pres">
      <dgm:prSet presAssocID="{D5E035B4-16C5-4292-A6B1-6E10B8BF3A72}" presName="EmptyPlaceHolder" presStyleCnt="0"/>
      <dgm:spPr/>
    </dgm:pt>
    <dgm:pt modelId="{5AF88C52-950B-4700-8083-2D1D165911F8}" type="pres">
      <dgm:prSet presAssocID="{C396AA1C-8238-435E-A12E-36D174CB2B41}" presName="spaceBetweenRectangles" presStyleCnt="0"/>
      <dgm:spPr/>
    </dgm:pt>
    <dgm:pt modelId="{EDF7A260-3F17-4B87-898B-8A15D97A9770}" type="pres">
      <dgm:prSet presAssocID="{8E65C8A8-2805-468D-9B39-546215CA07EF}" presName="composite" presStyleCnt="0"/>
      <dgm:spPr/>
    </dgm:pt>
    <dgm:pt modelId="{BE33628D-42B5-4A90-A1C1-BFF18942BCBF}" type="pres">
      <dgm:prSet presAssocID="{8E65C8A8-2805-468D-9B39-546215CA07EF}" presName="L1TextContainer" presStyleLbl="alignNode1" presStyleIdx="7" presStyleCnt="8">
        <dgm:presLayoutVars>
          <dgm:chMax val="1"/>
          <dgm:chPref val="1"/>
          <dgm:bulletEnabled val="1"/>
        </dgm:presLayoutVars>
      </dgm:prSet>
      <dgm:spPr/>
    </dgm:pt>
    <dgm:pt modelId="{FC31941D-1EEC-495E-9FE5-627EEFB7494B}" type="pres">
      <dgm:prSet presAssocID="{8E65C8A8-2805-468D-9B39-546215CA07EF}" presName="L2TextContainerWrapper" presStyleCnt="0">
        <dgm:presLayoutVars>
          <dgm:bulletEnabled val="1"/>
        </dgm:presLayoutVars>
      </dgm:prSet>
      <dgm:spPr/>
    </dgm:pt>
    <dgm:pt modelId="{529ADE05-7072-46C5-972A-D5D2932E6978}" type="pres">
      <dgm:prSet presAssocID="{8E65C8A8-2805-468D-9B39-546215CA07EF}" presName="L2TextContainer" presStyleLbl="bgAccFollowNode1" presStyleIdx="7" presStyleCnt="8"/>
      <dgm:spPr/>
    </dgm:pt>
    <dgm:pt modelId="{484A8D47-4AD3-47DC-9EB9-410458036F39}" type="pres">
      <dgm:prSet presAssocID="{8E65C8A8-2805-468D-9B39-546215CA07EF}" presName="FlexibleEmptyPlaceHolder" presStyleCnt="0"/>
      <dgm:spPr/>
    </dgm:pt>
    <dgm:pt modelId="{D9883CFD-5A7A-4615-9D3C-FA5D070EC519}" type="pres">
      <dgm:prSet presAssocID="{8E65C8A8-2805-468D-9B39-546215CA07EF}" presName="ConnectLine" presStyleLbl="sibTrans1D1" presStyleIdx="7" presStyleCnt="8"/>
      <dgm:spPr/>
    </dgm:pt>
    <dgm:pt modelId="{70F5FA27-DA0D-4CE8-B9FC-7352803C7095}" type="pres">
      <dgm:prSet presAssocID="{8E65C8A8-2805-468D-9B39-546215CA07EF}" presName="ConnectorPoint" presStyleLbl="node1" presStyleIdx="7" presStyleCnt="8"/>
      <dgm:spPr>
        <a:solidFill>
          <a:schemeClr val="accent2">
            <a:hueOff val="-1277375"/>
            <a:satOff val="3509"/>
            <a:lumOff val="2352"/>
            <a:alphaOff val="0"/>
          </a:schemeClr>
        </a:solidFill>
        <a:ln w="6350" cap="flat" cmpd="sng" algn="ctr">
          <a:solidFill>
            <a:schemeClr val="lt1">
              <a:hueOff val="0"/>
              <a:satOff val="0"/>
              <a:lumOff val="0"/>
              <a:alphaOff val="0"/>
            </a:schemeClr>
          </a:solidFill>
          <a:prstDash val="solid"/>
        </a:ln>
        <a:effectLst/>
      </dgm:spPr>
    </dgm:pt>
    <dgm:pt modelId="{1FF2AC3F-419D-49D5-AF73-A686D5311093}" type="pres">
      <dgm:prSet presAssocID="{8E65C8A8-2805-468D-9B39-546215CA07EF}" presName="EmptyPlaceHolder" presStyleCnt="0"/>
      <dgm:spPr/>
    </dgm:pt>
  </dgm:ptLst>
  <dgm:cxnLst>
    <dgm:cxn modelId="{C73BFD19-CC4F-4318-9EAE-33163F670B31}" type="presOf" srcId="{D5E035B4-16C5-4292-A6B1-6E10B8BF3A72}" destId="{89D2AED9-47BB-489D-8B12-E2E8B2653FEC}" srcOrd="0" destOrd="0" presId="urn:microsoft.com/office/officeart/2017/3/layout/HorizontalLabelsTimeline"/>
    <dgm:cxn modelId="{4DB5D11B-71B7-499E-B350-F32D0B8DD35C}" type="presOf" srcId="{F0D0E3A0-8D65-4B8D-A69E-C2740E726049}" destId="{5963918D-5E3A-4C24-BE5E-67DBA4104B6D}" srcOrd="0" destOrd="0" presId="urn:microsoft.com/office/officeart/2017/3/layout/HorizontalLabelsTimeline"/>
    <dgm:cxn modelId="{9D561D27-3D7B-427A-92C9-224F54E0F296}" type="presOf" srcId="{0C20D209-B0EB-4B69-B876-08A49B4D5362}" destId="{72F5774A-886F-4D1F-9F14-E53485185B25}" srcOrd="0" destOrd="0" presId="urn:microsoft.com/office/officeart/2017/3/layout/HorizontalLabelsTimeline"/>
    <dgm:cxn modelId="{04DEFE2C-888F-426B-A9F2-34D9CB3B7483}" srcId="{E3E8FE14-1453-43A7-9705-C16AC0C79B45}" destId="{5A362EE4-7CBF-4362-97E0-2573E93E27DE}" srcOrd="0" destOrd="0" parTransId="{8F754714-D473-4F05-8D42-2EC2CD673E6B}" sibTransId="{FD8B4FEB-B83B-457F-ACAB-446F670D7689}"/>
    <dgm:cxn modelId="{4F75DA35-E031-45C6-8A66-65C40471AD00}" type="presOf" srcId="{311A4681-37D9-4569-BBBA-FE92055D13B3}" destId="{7A4C15C0-7653-41D0-87F8-AE906179C768}" srcOrd="0" destOrd="0" presId="urn:microsoft.com/office/officeart/2017/3/layout/HorizontalLabelsTimeline"/>
    <dgm:cxn modelId="{AF676837-B448-4ACD-AAF7-9C33B8018AA1}" srcId="{D2E1A268-2719-4EA7-8272-468AC4F5178D}" destId="{0C20D209-B0EB-4B69-B876-08A49B4D5362}" srcOrd="0" destOrd="0" parTransId="{68BE4868-6A92-45F8-B20A-91FC4553F52D}" sibTransId="{65B2B519-4B2E-4211-9673-469F63002B40}"/>
    <dgm:cxn modelId="{BDBCC33D-0944-43A3-ACF4-7F773C9F16D7}" type="presOf" srcId="{1242D40B-AECC-4D1F-9FC6-91719A032433}" destId="{25B53021-DB9D-42F1-8DD5-9D1A9A028127}" srcOrd="0" destOrd="0" presId="urn:microsoft.com/office/officeart/2017/3/layout/HorizontalLabelsTimeline"/>
    <dgm:cxn modelId="{D9EE8D3F-6651-4C41-8053-FE1FA5ECDF56}" type="presOf" srcId="{0FB7FBE6-A997-478A-ACF2-750617A73B87}" destId="{529ADE05-7072-46C5-972A-D5D2932E6978}" srcOrd="0" destOrd="0" presId="urn:microsoft.com/office/officeart/2017/3/layout/HorizontalLabelsTimeline"/>
    <dgm:cxn modelId="{B00ABE5C-22A4-4481-8197-A7E20FD7B026}" type="presOf" srcId="{077B69D6-8D63-44BA-9615-3E12B4D5B64A}" destId="{ECB2B7D8-7414-4D6A-9DFB-2250BFB46F5F}" srcOrd="0" destOrd="0" presId="urn:microsoft.com/office/officeart/2017/3/layout/HorizontalLabelsTimeline"/>
    <dgm:cxn modelId="{A4954D5E-68BE-4459-B463-B31164AFB3F0}" srcId="{D2E1A268-2719-4EA7-8272-468AC4F5178D}" destId="{8E65C8A8-2805-468D-9B39-546215CA07EF}" srcOrd="7" destOrd="0" parTransId="{D0CA9A60-C426-4D5C-AEBD-5A8DAFF83282}" sibTransId="{3FEEEC97-58CD-493A-A13B-2236811E54DC}"/>
    <dgm:cxn modelId="{425B7047-A390-4644-9CBA-DE8D38FA41B7}" type="presOf" srcId="{E4587674-F369-42D4-992E-B0550E2C646E}" destId="{89C678B8-6614-4FD1-98C6-F27C738FB6AF}" srcOrd="0" destOrd="0" presId="urn:microsoft.com/office/officeart/2017/3/layout/HorizontalLabelsTimeline"/>
    <dgm:cxn modelId="{17302F6E-4DB7-4827-8C4C-391838F0902E}" type="presOf" srcId="{8E65C8A8-2805-468D-9B39-546215CA07EF}" destId="{BE33628D-42B5-4A90-A1C1-BFF18942BCBF}" srcOrd="0" destOrd="0" presId="urn:microsoft.com/office/officeart/2017/3/layout/HorizontalLabelsTimeline"/>
    <dgm:cxn modelId="{F7CEB657-95CB-4DD9-9FCF-F65B74EDEBEE}" srcId="{8E65C8A8-2805-468D-9B39-546215CA07EF}" destId="{0FB7FBE6-A997-478A-ACF2-750617A73B87}" srcOrd="0" destOrd="0" parTransId="{74071190-4C11-4E75-BFC3-3F33F517782A}" sibTransId="{AF671C7B-5FA5-4966-B414-450A50BBC523}"/>
    <dgm:cxn modelId="{701F377C-2783-49F5-A4B3-EF31C4F63FF7}" srcId="{D2E1A268-2719-4EA7-8272-468AC4F5178D}" destId="{E3E8FE14-1453-43A7-9705-C16AC0C79B45}" srcOrd="5" destOrd="0" parTransId="{73530268-769F-4064-846B-F66212EECDCA}" sibTransId="{844F6E2B-9983-48DE-95A8-8CC5D19E7ADF}"/>
    <dgm:cxn modelId="{C8A8AB7D-8EDD-40AE-A3F0-7B6D0BCCF898}" srcId="{D2E1A268-2719-4EA7-8272-468AC4F5178D}" destId="{1EEDF67A-97A1-4E9C-8682-004435D145F9}" srcOrd="4" destOrd="0" parTransId="{B2F18A28-75A3-46B4-A8B5-F20A6BE65C60}" sibTransId="{5742C1E3-20CD-43B3-8AB3-CAD4929C911B}"/>
    <dgm:cxn modelId="{F15D1B7E-B437-4D5C-BC56-A138E9247A70}" srcId="{D2E1A268-2719-4EA7-8272-468AC4F5178D}" destId="{F0D0E3A0-8D65-4B8D-A69E-C2740E726049}" srcOrd="1" destOrd="0" parTransId="{25C490E6-A769-42E6-99ED-8697EDBC59C4}" sibTransId="{4F793FC1-C062-497B-9DD0-A209D213A63D}"/>
    <dgm:cxn modelId="{51E88084-AF8B-42CD-BD07-44E040FE8709}" type="presOf" srcId="{1EEDF67A-97A1-4E9C-8682-004435D145F9}" destId="{0F093636-8544-4CEF-8EF3-9C4E001C9B0E}" srcOrd="0" destOrd="0" presId="urn:microsoft.com/office/officeart/2017/3/layout/HorizontalLabelsTimeline"/>
    <dgm:cxn modelId="{0245D68D-1D8C-483C-B583-467CEFC7FAC1}" type="presOf" srcId="{8B65FBF9-7F93-4369-AF0B-E5FE55234C47}" destId="{58180525-B813-42AF-A929-9FEF411A6CA8}" srcOrd="0" destOrd="0" presId="urn:microsoft.com/office/officeart/2017/3/layout/HorizontalLabelsTimeline"/>
    <dgm:cxn modelId="{167AE38F-9DFA-4DFF-B93F-2512E1D76160}" type="presOf" srcId="{F772FABD-2B41-4677-B294-FA0C01D47D02}" destId="{BC5C1B7A-92DF-4B2A-971B-1780A3E366B3}" srcOrd="0" destOrd="0" presId="urn:microsoft.com/office/officeart/2017/3/layout/HorizontalLabelsTimeline"/>
    <dgm:cxn modelId="{EBA97E90-0996-4BD6-BD27-09D04897F9DC}" srcId="{8B65FBF9-7F93-4369-AF0B-E5FE55234C47}" destId="{077B69D6-8D63-44BA-9615-3E12B4D5B64A}" srcOrd="0" destOrd="0" parTransId="{BBA64AC4-045C-499A-8F0F-30831647C46E}" sibTransId="{7D1EF340-BAED-4C7F-9F26-F300111FAC18}"/>
    <dgm:cxn modelId="{DD792591-FA5E-4CBF-A971-C341C5F9D750}" srcId="{1242D40B-AECC-4D1F-9FC6-91719A032433}" destId="{25B4F964-EFC9-4B35-93E3-C42B28ECDC43}" srcOrd="0" destOrd="0" parTransId="{AFDFCBD2-55C5-4162-8A68-387E91B7AA69}" sibTransId="{832C6981-DBAD-4888-A6AA-7BAB51675470}"/>
    <dgm:cxn modelId="{57D2299F-4FDD-4DA6-8A0D-CE305D4D29FD}" type="presOf" srcId="{5A362EE4-7CBF-4362-97E0-2573E93E27DE}" destId="{EF0B55DF-B728-41EE-825A-431CC440F036}" srcOrd="0" destOrd="0" presId="urn:microsoft.com/office/officeart/2017/3/layout/HorizontalLabelsTimeline"/>
    <dgm:cxn modelId="{A386A1A2-0657-4839-BED4-1B1CE98C5DBC}" type="presOf" srcId="{E3E8FE14-1453-43A7-9705-C16AC0C79B45}" destId="{515889D6-5831-4379-8437-D91B5AD8D0CB}" srcOrd="0" destOrd="0" presId="urn:microsoft.com/office/officeart/2017/3/layout/HorizontalLabelsTimeline"/>
    <dgm:cxn modelId="{8031BEB2-F9F1-4B70-8DB6-1E63E3F72794}" srcId="{D2E1A268-2719-4EA7-8272-468AC4F5178D}" destId="{D5E035B4-16C5-4292-A6B1-6E10B8BF3A72}" srcOrd="6" destOrd="0" parTransId="{EE28C16B-8A48-441E-8716-669B486A13E0}" sibTransId="{C396AA1C-8238-435E-A12E-36D174CB2B41}"/>
    <dgm:cxn modelId="{C24C76B7-10F5-4FCA-AC42-7B1FDADBA7E5}" srcId="{1EEDF67A-97A1-4E9C-8682-004435D145F9}" destId="{311A4681-37D9-4569-BBBA-FE92055D13B3}" srcOrd="0" destOrd="0" parTransId="{89F97604-75BF-4DE4-86CF-16039D4DEB47}" sibTransId="{BC7CFB20-074D-4ED0-9DFE-D0DB9DC1691D}"/>
    <dgm:cxn modelId="{4981E6BC-ED1A-4234-8E23-CB5FF8CD7ECC}" srcId="{D2E1A268-2719-4EA7-8272-468AC4F5178D}" destId="{8B65FBF9-7F93-4369-AF0B-E5FE55234C47}" srcOrd="3" destOrd="0" parTransId="{22B9DEAF-895F-41A8-85E6-334D2920A0CE}" sibTransId="{79FB0514-FDDB-4359-928A-494B4E307247}"/>
    <dgm:cxn modelId="{A1FC9CC1-1198-4600-8CCB-6A7390E7D6F8}" type="presOf" srcId="{1279C4A9-8560-4A15-9B5C-4AA1143B8182}" destId="{F1A7A6FB-8B9A-4854-A4CD-8A71EE49D1F6}" srcOrd="0" destOrd="0" presId="urn:microsoft.com/office/officeart/2017/3/layout/HorizontalLabelsTimeline"/>
    <dgm:cxn modelId="{E51A4FCB-13E3-4BF6-A138-7E48DA0CD39F}" srcId="{D5E035B4-16C5-4292-A6B1-6E10B8BF3A72}" destId="{F772FABD-2B41-4677-B294-FA0C01D47D02}" srcOrd="0" destOrd="0" parTransId="{5B629E0E-9FCF-4E85-8FDD-BF31B1FB7FC8}" sibTransId="{65FE0DE1-1E8E-4AA5-A97D-801E679B038B}"/>
    <dgm:cxn modelId="{40A3ADD1-594C-4A0E-B4D9-EEA70AA589CD}" srcId="{F0D0E3A0-8D65-4B8D-A69E-C2740E726049}" destId="{1279C4A9-8560-4A15-9B5C-4AA1143B8182}" srcOrd="0" destOrd="0" parTransId="{690B2285-22C9-4B82-86C0-6093D7C4A98C}" sibTransId="{8DBA6645-4099-4DC2-A78A-937CCDC6B242}"/>
    <dgm:cxn modelId="{FEE540E2-1EA5-4515-B013-49D2129750DF}" type="presOf" srcId="{D2E1A268-2719-4EA7-8272-468AC4F5178D}" destId="{2046D520-F083-4700-B840-78FE1E2BF7A2}" srcOrd="0" destOrd="0" presId="urn:microsoft.com/office/officeart/2017/3/layout/HorizontalLabelsTimeline"/>
    <dgm:cxn modelId="{D24ED0E2-AA78-4EEE-8847-A849CDE22362}" srcId="{0C20D209-B0EB-4B69-B876-08A49B4D5362}" destId="{E4587674-F369-42D4-992E-B0550E2C646E}" srcOrd="0" destOrd="0" parTransId="{8A1F4F10-9F0E-48AB-B3C5-F64944EA0F9D}" sibTransId="{99B65725-DDB1-4926-A28C-784CEE77622E}"/>
    <dgm:cxn modelId="{111511ED-5C9C-4CAA-9900-2C300F9E4863}" srcId="{D2E1A268-2719-4EA7-8272-468AC4F5178D}" destId="{1242D40B-AECC-4D1F-9FC6-91719A032433}" srcOrd="2" destOrd="0" parTransId="{78DDBFD2-4A81-433F-92A8-451BC1888C16}" sibTransId="{BDC99F5B-791D-4A31-8210-F9CEB8CFC80C}"/>
    <dgm:cxn modelId="{09FC33FE-D51A-4494-BF7B-87AE62876422}" type="presOf" srcId="{25B4F964-EFC9-4B35-93E3-C42B28ECDC43}" destId="{BCBF2FDC-FC77-4EA2-B4EB-1A7138C1FAC9}" srcOrd="0" destOrd="0" presId="urn:microsoft.com/office/officeart/2017/3/layout/HorizontalLabelsTimeline"/>
    <dgm:cxn modelId="{FEDC5D31-2A13-4F37-A532-C903925BBA6F}" type="presParOf" srcId="{2046D520-F083-4700-B840-78FE1E2BF7A2}" destId="{0F10C687-4176-433F-BF6A-5D736B587414}" srcOrd="0" destOrd="0" presId="urn:microsoft.com/office/officeart/2017/3/layout/HorizontalLabelsTimeline"/>
    <dgm:cxn modelId="{F1DB1F2A-BA80-4189-B7F4-877F233EA0B0}" type="presParOf" srcId="{2046D520-F083-4700-B840-78FE1E2BF7A2}" destId="{FDEDE887-3B47-4AC9-877B-DDCD1CA21FA8}" srcOrd="1" destOrd="0" presId="urn:microsoft.com/office/officeart/2017/3/layout/HorizontalLabelsTimeline"/>
    <dgm:cxn modelId="{5F69D11B-181B-4E19-800F-E820B3C1F9C3}" type="presParOf" srcId="{FDEDE887-3B47-4AC9-877B-DDCD1CA21FA8}" destId="{9B8D1CFD-CB41-4DEC-9CB9-E7AC51617C2A}" srcOrd="0" destOrd="0" presId="urn:microsoft.com/office/officeart/2017/3/layout/HorizontalLabelsTimeline"/>
    <dgm:cxn modelId="{C3E6DAD5-0C7C-4A64-98E3-C3ED2F529292}" type="presParOf" srcId="{9B8D1CFD-CB41-4DEC-9CB9-E7AC51617C2A}" destId="{72F5774A-886F-4D1F-9F14-E53485185B25}" srcOrd="0" destOrd="0" presId="urn:microsoft.com/office/officeart/2017/3/layout/HorizontalLabelsTimeline"/>
    <dgm:cxn modelId="{30D674E9-797E-4D59-9E5B-547481C46681}" type="presParOf" srcId="{9B8D1CFD-CB41-4DEC-9CB9-E7AC51617C2A}" destId="{17F0CA68-6380-413F-8215-B2A60A6DC1A9}" srcOrd="1" destOrd="0" presId="urn:microsoft.com/office/officeart/2017/3/layout/HorizontalLabelsTimeline"/>
    <dgm:cxn modelId="{0432CF63-0F33-48F5-8DEF-5E51DEF6D9FD}" type="presParOf" srcId="{17F0CA68-6380-413F-8215-B2A60A6DC1A9}" destId="{89C678B8-6614-4FD1-98C6-F27C738FB6AF}" srcOrd="0" destOrd="0" presId="urn:microsoft.com/office/officeart/2017/3/layout/HorizontalLabelsTimeline"/>
    <dgm:cxn modelId="{76F4D1FC-65DD-496E-B1AB-BA27B45307A7}" type="presParOf" srcId="{17F0CA68-6380-413F-8215-B2A60A6DC1A9}" destId="{08C0D1E3-C8AB-4A60-8D4F-EC68B19D4E04}" srcOrd="1" destOrd="0" presId="urn:microsoft.com/office/officeart/2017/3/layout/HorizontalLabelsTimeline"/>
    <dgm:cxn modelId="{13305275-025F-42EE-AE71-BAE7A7DE56EC}" type="presParOf" srcId="{9B8D1CFD-CB41-4DEC-9CB9-E7AC51617C2A}" destId="{EBC91948-EF74-4BF6-B9CC-DC67D03E51F3}" srcOrd="2" destOrd="0" presId="urn:microsoft.com/office/officeart/2017/3/layout/HorizontalLabelsTimeline"/>
    <dgm:cxn modelId="{EF665590-B2C9-45F0-B95A-EE2D0B2999CF}" type="presParOf" srcId="{9B8D1CFD-CB41-4DEC-9CB9-E7AC51617C2A}" destId="{D4F2C826-2799-44D9-8B9D-0F80EE63DA19}" srcOrd="3" destOrd="0" presId="urn:microsoft.com/office/officeart/2017/3/layout/HorizontalLabelsTimeline"/>
    <dgm:cxn modelId="{DFFCD8CE-4709-4EB1-B6C8-70E974CA64BC}" type="presParOf" srcId="{9B8D1CFD-CB41-4DEC-9CB9-E7AC51617C2A}" destId="{2E204613-B3C8-4E50-B5BD-B8A63F419508}" srcOrd="4" destOrd="0" presId="urn:microsoft.com/office/officeart/2017/3/layout/HorizontalLabelsTimeline"/>
    <dgm:cxn modelId="{4DCA21C7-F7AE-46D4-9EEE-B4FC452EEC07}" type="presParOf" srcId="{FDEDE887-3B47-4AC9-877B-DDCD1CA21FA8}" destId="{A519C0E9-0C2A-462D-A676-2B890491712C}" srcOrd="1" destOrd="0" presId="urn:microsoft.com/office/officeart/2017/3/layout/HorizontalLabelsTimeline"/>
    <dgm:cxn modelId="{96B2FE84-8388-46B6-9ED1-D75657190C55}" type="presParOf" srcId="{FDEDE887-3B47-4AC9-877B-DDCD1CA21FA8}" destId="{3921854D-6425-45A6-83D7-E88182B013F7}" srcOrd="2" destOrd="0" presId="urn:microsoft.com/office/officeart/2017/3/layout/HorizontalLabelsTimeline"/>
    <dgm:cxn modelId="{F7147796-68C7-49D2-86C7-E40C678CBA0C}" type="presParOf" srcId="{3921854D-6425-45A6-83D7-E88182B013F7}" destId="{5963918D-5E3A-4C24-BE5E-67DBA4104B6D}" srcOrd="0" destOrd="0" presId="urn:microsoft.com/office/officeart/2017/3/layout/HorizontalLabelsTimeline"/>
    <dgm:cxn modelId="{1887B0BC-854B-41DC-861E-50046689BB91}" type="presParOf" srcId="{3921854D-6425-45A6-83D7-E88182B013F7}" destId="{18107C4A-42A8-48C3-A014-34B482CB0DD3}" srcOrd="1" destOrd="0" presId="urn:microsoft.com/office/officeart/2017/3/layout/HorizontalLabelsTimeline"/>
    <dgm:cxn modelId="{AB19C574-CB18-4867-9C7F-E48FF20143EE}" type="presParOf" srcId="{18107C4A-42A8-48C3-A014-34B482CB0DD3}" destId="{F1A7A6FB-8B9A-4854-A4CD-8A71EE49D1F6}" srcOrd="0" destOrd="0" presId="urn:microsoft.com/office/officeart/2017/3/layout/HorizontalLabelsTimeline"/>
    <dgm:cxn modelId="{9375FECB-7F41-42A6-987F-E6B6C97C1C26}" type="presParOf" srcId="{18107C4A-42A8-48C3-A014-34B482CB0DD3}" destId="{C9D1DC49-C3DD-4BCD-BD31-36BD33FBFD72}" srcOrd="1" destOrd="0" presId="urn:microsoft.com/office/officeart/2017/3/layout/HorizontalLabelsTimeline"/>
    <dgm:cxn modelId="{FF94FF20-1BD4-4ABF-8A95-54EF9AB56F9A}" type="presParOf" srcId="{3921854D-6425-45A6-83D7-E88182B013F7}" destId="{F5648CB0-B627-4734-B5C6-A16DF56426B4}" srcOrd="2" destOrd="0" presId="urn:microsoft.com/office/officeart/2017/3/layout/HorizontalLabelsTimeline"/>
    <dgm:cxn modelId="{08AA09DE-62E0-403C-B137-5CCA0B50693D}" type="presParOf" srcId="{3921854D-6425-45A6-83D7-E88182B013F7}" destId="{0782142D-536C-4851-9AF2-184625C8F465}" srcOrd="3" destOrd="0" presId="urn:microsoft.com/office/officeart/2017/3/layout/HorizontalLabelsTimeline"/>
    <dgm:cxn modelId="{3090A606-2F0A-44E2-A382-2E1F839B5239}" type="presParOf" srcId="{3921854D-6425-45A6-83D7-E88182B013F7}" destId="{0472445B-F04C-4BDC-BDD2-18D315E57274}" srcOrd="4" destOrd="0" presId="urn:microsoft.com/office/officeart/2017/3/layout/HorizontalLabelsTimeline"/>
    <dgm:cxn modelId="{E28186CA-9A06-4B71-9B3A-890107777CD4}" type="presParOf" srcId="{FDEDE887-3B47-4AC9-877B-DDCD1CA21FA8}" destId="{9BB57E8A-3E98-4480-AB08-A4C0AABC3011}" srcOrd="3" destOrd="0" presId="urn:microsoft.com/office/officeart/2017/3/layout/HorizontalLabelsTimeline"/>
    <dgm:cxn modelId="{F396CCA0-65E8-450C-934F-C754EB116C95}" type="presParOf" srcId="{FDEDE887-3B47-4AC9-877B-DDCD1CA21FA8}" destId="{32D93ECF-C445-4929-B3AF-A82EC7BD1963}" srcOrd="4" destOrd="0" presId="urn:microsoft.com/office/officeart/2017/3/layout/HorizontalLabelsTimeline"/>
    <dgm:cxn modelId="{4D96CE7E-673B-443B-9BB9-B3EA1C2344D0}" type="presParOf" srcId="{32D93ECF-C445-4929-B3AF-A82EC7BD1963}" destId="{25B53021-DB9D-42F1-8DD5-9D1A9A028127}" srcOrd="0" destOrd="0" presId="urn:microsoft.com/office/officeart/2017/3/layout/HorizontalLabelsTimeline"/>
    <dgm:cxn modelId="{2464B61B-96DA-4E47-ACF5-BD7BC73A6097}" type="presParOf" srcId="{32D93ECF-C445-4929-B3AF-A82EC7BD1963}" destId="{77C04BB9-3EC7-433D-A474-D1EDAA9593A6}" srcOrd="1" destOrd="0" presId="urn:microsoft.com/office/officeart/2017/3/layout/HorizontalLabelsTimeline"/>
    <dgm:cxn modelId="{89DE7970-7C21-4B1D-935E-8AB11BE31842}" type="presParOf" srcId="{77C04BB9-3EC7-433D-A474-D1EDAA9593A6}" destId="{BCBF2FDC-FC77-4EA2-B4EB-1A7138C1FAC9}" srcOrd="0" destOrd="0" presId="urn:microsoft.com/office/officeart/2017/3/layout/HorizontalLabelsTimeline"/>
    <dgm:cxn modelId="{BCDD6CE3-BB08-4D2A-9928-398A6B65BE50}" type="presParOf" srcId="{77C04BB9-3EC7-433D-A474-D1EDAA9593A6}" destId="{E2C68FF2-676D-46F9-B8E8-DA324156B01E}" srcOrd="1" destOrd="0" presId="urn:microsoft.com/office/officeart/2017/3/layout/HorizontalLabelsTimeline"/>
    <dgm:cxn modelId="{5DBE087C-7B2A-42BF-B4B8-5658EA953E61}" type="presParOf" srcId="{32D93ECF-C445-4929-B3AF-A82EC7BD1963}" destId="{8EDC1900-821F-414B-90EC-1C994D3C0B90}" srcOrd="2" destOrd="0" presId="urn:microsoft.com/office/officeart/2017/3/layout/HorizontalLabelsTimeline"/>
    <dgm:cxn modelId="{79E38C64-639B-46B4-A860-5452A89F2FCC}" type="presParOf" srcId="{32D93ECF-C445-4929-B3AF-A82EC7BD1963}" destId="{2442E7A4-FCC1-4C6D-A27A-D18E1B0E0DCE}" srcOrd="3" destOrd="0" presId="urn:microsoft.com/office/officeart/2017/3/layout/HorizontalLabelsTimeline"/>
    <dgm:cxn modelId="{0B1FCC5C-3FC4-40C0-BE90-1762AEC95BE5}" type="presParOf" srcId="{32D93ECF-C445-4929-B3AF-A82EC7BD1963}" destId="{00C4D56D-6A06-4E13-B6F8-2AF0C463E10C}" srcOrd="4" destOrd="0" presId="urn:microsoft.com/office/officeart/2017/3/layout/HorizontalLabelsTimeline"/>
    <dgm:cxn modelId="{BE15C127-6A87-4B59-8EA1-46C41F11B85F}" type="presParOf" srcId="{FDEDE887-3B47-4AC9-877B-DDCD1CA21FA8}" destId="{73942ACE-65DA-4DFD-B863-3151FA031B6D}" srcOrd="5" destOrd="0" presId="urn:microsoft.com/office/officeart/2017/3/layout/HorizontalLabelsTimeline"/>
    <dgm:cxn modelId="{46CD9AD2-5731-474B-B983-5B76615C068E}" type="presParOf" srcId="{FDEDE887-3B47-4AC9-877B-DDCD1CA21FA8}" destId="{36F5A749-5C81-42F5-AA87-4926C8E54EB5}" srcOrd="6" destOrd="0" presId="urn:microsoft.com/office/officeart/2017/3/layout/HorizontalLabelsTimeline"/>
    <dgm:cxn modelId="{77F65EDD-EF83-4908-8A73-9C9A0B348C19}" type="presParOf" srcId="{36F5A749-5C81-42F5-AA87-4926C8E54EB5}" destId="{58180525-B813-42AF-A929-9FEF411A6CA8}" srcOrd="0" destOrd="0" presId="urn:microsoft.com/office/officeart/2017/3/layout/HorizontalLabelsTimeline"/>
    <dgm:cxn modelId="{F1A99F8E-F168-42E7-ABCB-1BDE169AF54D}" type="presParOf" srcId="{36F5A749-5C81-42F5-AA87-4926C8E54EB5}" destId="{9D451A09-DA1D-4477-BEA0-B9E064A5D3B9}" srcOrd="1" destOrd="0" presId="urn:microsoft.com/office/officeart/2017/3/layout/HorizontalLabelsTimeline"/>
    <dgm:cxn modelId="{F38827C1-29E3-43AE-B8ED-36B16711EEF1}" type="presParOf" srcId="{9D451A09-DA1D-4477-BEA0-B9E064A5D3B9}" destId="{ECB2B7D8-7414-4D6A-9DFB-2250BFB46F5F}" srcOrd="0" destOrd="0" presId="urn:microsoft.com/office/officeart/2017/3/layout/HorizontalLabelsTimeline"/>
    <dgm:cxn modelId="{448E4A0B-761B-458F-8EAC-80FCB68D7AEF}" type="presParOf" srcId="{9D451A09-DA1D-4477-BEA0-B9E064A5D3B9}" destId="{D9BFB975-611F-4D15-A6B6-02DA118C4EA6}" srcOrd="1" destOrd="0" presId="urn:microsoft.com/office/officeart/2017/3/layout/HorizontalLabelsTimeline"/>
    <dgm:cxn modelId="{10B7CA6F-A132-4900-B364-A2960E5F1287}" type="presParOf" srcId="{36F5A749-5C81-42F5-AA87-4926C8E54EB5}" destId="{260E6C00-1DCE-45CA-BA3D-FAD4001E0F71}" srcOrd="2" destOrd="0" presId="urn:microsoft.com/office/officeart/2017/3/layout/HorizontalLabelsTimeline"/>
    <dgm:cxn modelId="{9FD11093-CD8A-4390-A4D4-7536085EEBF3}" type="presParOf" srcId="{36F5A749-5C81-42F5-AA87-4926C8E54EB5}" destId="{3A8B2034-1A72-4530-A8E3-A01542D5368D}" srcOrd="3" destOrd="0" presId="urn:microsoft.com/office/officeart/2017/3/layout/HorizontalLabelsTimeline"/>
    <dgm:cxn modelId="{7BB425B5-514A-4366-A8B0-A92EA3D1F5CB}" type="presParOf" srcId="{36F5A749-5C81-42F5-AA87-4926C8E54EB5}" destId="{38BA128C-D7BC-44F7-880E-9021A9B8FE14}" srcOrd="4" destOrd="0" presId="urn:microsoft.com/office/officeart/2017/3/layout/HorizontalLabelsTimeline"/>
    <dgm:cxn modelId="{37CB958B-E505-4565-AE24-8B023D08FBD7}" type="presParOf" srcId="{FDEDE887-3B47-4AC9-877B-DDCD1CA21FA8}" destId="{A10BF6DB-4FA4-41B3-8DAB-BDB76F8DD019}" srcOrd="7" destOrd="0" presId="urn:microsoft.com/office/officeart/2017/3/layout/HorizontalLabelsTimeline"/>
    <dgm:cxn modelId="{F3CB212B-8B7E-45BF-8097-6600B01D3E63}" type="presParOf" srcId="{FDEDE887-3B47-4AC9-877B-DDCD1CA21FA8}" destId="{6F56C8BB-95DE-40DB-9754-D0EA7324902E}" srcOrd="8" destOrd="0" presId="urn:microsoft.com/office/officeart/2017/3/layout/HorizontalLabelsTimeline"/>
    <dgm:cxn modelId="{3CD6CE69-3C2F-47EC-9AF6-38F828504FC8}" type="presParOf" srcId="{6F56C8BB-95DE-40DB-9754-D0EA7324902E}" destId="{0F093636-8544-4CEF-8EF3-9C4E001C9B0E}" srcOrd="0" destOrd="0" presId="urn:microsoft.com/office/officeart/2017/3/layout/HorizontalLabelsTimeline"/>
    <dgm:cxn modelId="{24E70999-BDD4-424A-9592-C03A22A4F823}" type="presParOf" srcId="{6F56C8BB-95DE-40DB-9754-D0EA7324902E}" destId="{87376EC0-5F53-4CF7-A39B-20463308D533}" srcOrd="1" destOrd="0" presId="urn:microsoft.com/office/officeart/2017/3/layout/HorizontalLabelsTimeline"/>
    <dgm:cxn modelId="{945356AE-BA95-4A2D-B052-01641A0D6E29}" type="presParOf" srcId="{87376EC0-5F53-4CF7-A39B-20463308D533}" destId="{7A4C15C0-7653-41D0-87F8-AE906179C768}" srcOrd="0" destOrd="0" presId="urn:microsoft.com/office/officeart/2017/3/layout/HorizontalLabelsTimeline"/>
    <dgm:cxn modelId="{44829DDF-5163-44B1-937D-456D5423A852}" type="presParOf" srcId="{87376EC0-5F53-4CF7-A39B-20463308D533}" destId="{ED373E5B-D607-41F8-B351-F99EF89DC74B}" srcOrd="1" destOrd="0" presId="urn:microsoft.com/office/officeart/2017/3/layout/HorizontalLabelsTimeline"/>
    <dgm:cxn modelId="{8B4B4DDD-57E7-44A1-87B2-B85DF051284B}" type="presParOf" srcId="{6F56C8BB-95DE-40DB-9754-D0EA7324902E}" destId="{49DEE7EC-B947-491D-9CDA-915133952D18}" srcOrd="2" destOrd="0" presId="urn:microsoft.com/office/officeart/2017/3/layout/HorizontalLabelsTimeline"/>
    <dgm:cxn modelId="{8892F376-3E4B-4C01-81C0-C699B0101E0F}" type="presParOf" srcId="{6F56C8BB-95DE-40DB-9754-D0EA7324902E}" destId="{D23027BA-7DD7-4108-AF56-0EFE6D36229E}" srcOrd="3" destOrd="0" presId="urn:microsoft.com/office/officeart/2017/3/layout/HorizontalLabelsTimeline"/>
    <dgm:cxn modelId="{ACF25802-1148-4EB3-8EE1-7467CF72BDBA}" type="presParOf" srcId="{6F56C8BB-95DE-40DB-9754-D0EA7324902E}" destId="{0AD82708-D592-4036-BC81-95588636F82B}" srcOrd="4" destOrd="0" presId="urn:microsoft.com/office/officeart/2017/3/layout/HorizontalLabelsTimeline"/>
    <dgm:cxn modelId="{71AE002C-B3F5-427B-A06A-3C1382BF3570}" type="presParOf" srcId="{FDEDE887-3B47-4AC9-877B-DDCD1CA21FA8}" destId="{A4831086-4335-42CB-BA7E-55E2FB0983B1}" srcOrd="9" destOrd="0" presId="urn:microsoft.com/office/officeart/2017/3/layout/HorizontalLabelsTimeline"/>
    <dgm:cxn modelId="{4AEA0851-A332-48D9-A2A1-332D64E227F6}" type="presParOf" srcId="{FDEDE887-3B47-4AC9-877B-DDCD1CA21FA8}" destId="{C8528738-E78C-44A5-8D22-3488AB8E923C}" srcOrd="10" destOrd="0" presId="urn:microsoft.com/office/officeart/2017/3/layout/HorizontalLabelsTimeline"/>
    <dgm:cxn modelId="{EB22C028-AA56-49FE-A9EF-B2484DB6ABFF}" type="presParOf" srcId="{C8528738-E78C-44A5-8D22-3488AB8E923C}" destId="{515889D6-5831-4379-8437-D91B5AD8D0CB}" srcOrd="0" destOrd="0" presId="urn:microsoft.com/office/officeart/2017/3/layout/HorizontalLabelsTimeline"/>
    <dgm:cxn modelId="{AEDC118D-3F5B-49E2-AAB2-7822C89CAECD}" type="presParOf" srcId="{C8528738-E78C-44A5-8D22-3488AB8E923C}" destId="{8D770775-214A-4E26-9BB3-19EFF8D0B76B}" srcOrd="1" destOrd="0" presId="urn:microsoft.com/office/officeart/2017/3/layout/HorizontalLabelsTimeline"/>
    <dgm:cxn modelId="{341753BB-15E5-41AC-A521-44E3526ED246}" type="presParOf" srcId="{8D770775-214A-4E26-9BB3-19EFF8D0B76B}" destId="{EF0B55DF-B728-41EE-825A-431CC440F036}" srcOrd="0" destOrd="0" presId="urn:microsoft.com/office/officeart/2017/3/layout/HorizontalLabelsTimeline"/>
    <dgm:cxn modelId="{F805D572-0E7C-4C83-B57F-2CEE3DDD9536}" type="presParOf" srcId="{8D770775-214A-4E26-9BB3-19EFF8D0B76B}" destId="{39C81DD6-0B8D-416B-96B5-94C0A4A5EA45}" srcOrd="1" destOrd="0" presId="urn:microsoft.com/office/officeart/2017/3/layout/HorizontalLabelsTimeline"/>
    <dgm:cxn modelId="{9ABBA4B3-B12F-486A-8392-F50E4D741866}" type="presParOf" srcId="{C8528738-E78C-44A5-8D22-3488AB8E923C}" destId="{DFAE2213-85CB-4575-A60A-6C03BD97075A}" srcOrd="2" destOrd="0" presId="urn:microsoft.com/office/officeart/2017/3/layout/HorizontalLabelsTimeline"/>
    <dgm:cxn modelId="{A5666E2A-7880-4018-A255-EACD842E9E63}" type="presParOf" srcId="{C8528738-E78C-44A5-8D22-3488AB8E923C}" destId="{FF891D88-A1F6-4994-8B1A-F31085525D68}" srcOrd="3" destOrd="0" presId="urn:microsoft.com/office/officeart/2017/3/layout/HorizontalLabelsTimeline"/>
    <dgm:cxn modelId="{B536B0EB-CA28-4B1F-9273-200D7FE9C75F}" type="presParOf" srcId="{C8528738-E78C-44A5-8D22-3488AB8E923C}" destId="{FB9699F3-8C63-48B6-B6D1-5182FB7D862A}" srcOrd="4" destOrd="0" presId="urn:microsoft.com/office/officeart/2017/3/layout/HorizontalLabelsTimeline"/>
    <dgm:cxn modelId="{A57E400B-7187-4EB2-87DB-E635545A7B8C}" type="presParOf" srcId="{FDEDE887-3B47-4AC9-877B-DDCD1CA21FA8}" destId="{41AD059B-02BD-427D-8549-BA21307F6911}" srcOrd="11" destOrd="0" presId="urn:microsoft.com/office/officeart/2017/3/layout/HorizontalLabelsTimeline"/>
    <dgm:cxn modelId="{CB0930D4-EFD1-4EB9-8001-F2F9DA24029F}" type="presParOf" srcId="{FDEDE887-3B47-4AC9-877B-DDCD1CA21FA8}" destId="{F1281368-7F98-4176-B287-805F0D36D586}" srcOrd="12" destOrd="0" presId="urn:microsoft.com/office/officeart/2017/3/layout/HorizontalLabelsTimeline"/>
    <dgm:cxn modelId="{AB049835-8A6A-4B10-A714-6F784A7E9C68}" type="presParOf" srcId="{F1281368-7F98-4176-B287-805F0D36D586}" destId="{89D2AED9-47BB-489D-8B12-E2E8B2653FEC}" srcOrd="0" destOrd="0" presId="urn:microsoft.com/office/officeart/2017/3/layout/HorizontalLabelsTimeline"/>
    <dgm:cxn modelId="{3FB11D91-C479-4DAD-A24F-617E1A201732}" type="presParOf" srcId="{F1281368-7F98-4176-B287-805F0D36D586}" destId="{BEAF288E-4FDB-4FA6-9781-C5A79E6C6E72}" srcOrd="1" destOrd="0" presId="urn:microsoft.com/office/officeart/2017/3/layout/HorizontalLabelsTimeline"/>
    <dgm:cxn modelId="{C5B8399F-0BB1-4809-A45A-91BE96C2A39D}" type="presParOf" srcId="{BEAF288E-4FDB-4FA6-9781-C5A79E6C6E72}" destId="{BC5C1B7A-92DF-4B2A-971B-1780A3E366B3}" srcOrd="0" destOrd="0" presId="urn:microsoft.com/office/officeart/2017/3/layout/HorizontalLabelsTimeline"/>
    <dgm:cxn modelId="{41CDDC3B-F038-4563-8912-EAE4D62BD12A}" type="presParOf" srcId="{BEAF288E-4FDB-4FA6-9781-C5A79E6C6E72}" destId="{B1E9524B-65FC-4864-AC2E-D32A9E44F98B}" srcOrd="1" destOrd="0" presId="urn:microsoft.com/office/officeart/2017/3/layout/HorizontalLabelsTimeline"/>
    <dgm:cxn modelId="{EAE1A1A5-D79E-483A-B6BB-820B9FE0E015}" type="presParOf" srcId="{F1281368-7F98-4176-B287-805F0D36D586}" destId="{2403DB87-44D0-49F5-B4AB-0C35C8DD06F0}" srcOrd="2" destOrd="0" presId="urn:microsoft.com/office/officeart/2017/3/layout/HorizontalLabelsTimeline"/>
    <dgm:cxn modelId="{B6FDC0FB-0C0F-4124-B646-CA77A9706229}" type="presParOf" srcId="{F1281368-7F98-4176-B287-805F0D36D586}" destId="{2F76BB84-3A5D-43B9-B327-BC6C7CFF1B0A}" srcOrd="3" destOrd="0" presId="urn:microsoft.com/office/officeart/2017/3/layout/HorizontalLabelsTimeline"/>
    <dgm:cxn modelId="{D6664DCF-B465-475C-871F-80C8A76FB885}" type="presParOf" srcId="{F1281368-7F98-4176-B287-805F0D36D586}" destId="{B3C608BC-B40C-44C3-B93D-A77E9AD6CD63}" srcOrd="4" destOrd="0" presId="urn:microsoft.com/office/officeart/2017/3/layout/HorizontalLabelsTimeline"/>
    <dgm:cxn modelId="{AF1F23A4-A4CB-4B35-8B78-7BF33162A09E}" type="presParOf" srcId="{FDEDE887-3B47-4AC9-877B-DDCD1CA21FA8}" destId="{5AF88C52-950B-4700-8083-2D1D165911F8}" srcOrd="13" destOrd="0" presId="urn:microsoft.com/office/officeart/2017/3/layout/HorizontalLabelsTimeline"/>
    <dgm:cxn modelId="{1C1AA8E6-25A6-4211-AF71-5CCF7486FFEC}" type="presParOf" srcId="{FDEDE887-3B47-4AC9-877B-DDCD1CA21FA8}" destId="{EDF7A260-3F17-4B87-898B-8A15D97A9770}" srcOrd="14" destOrd="0" presId="urn:microsoft.com/office/officeart/2017/3/layout/HorizontalLabelsTimeline"/>
    <dgm:cxn modelId="{94D18B20-A3FA-4FA8-A1D8-8F600AF28203}" type="presParOf" srcId="{EDF7A260-3F17-4B87-898B-8A15D97A9770}" destId="{BE33628D-42B5-4A90-A1C1-BFF18942BCBF}" srcOrd="0" destOrd="0" presId="urn:microsoft.com/office/officeart/2017/3/layout/HorizontalLabelsTimeline"/>
    <dgm:cxn modelId="{9EA70B2E-F6F8-4755-81B3-00C0C7280CB5}" type="presParOf" srcId="{EDF7A260-3F17-4B87-898B-8A15D97A9770}" destId="{FC31941D-1EEC-495E-9FE5-627EEFB7494B}" srcOrd="1" destOrd="0" presId="urn:microsoft.com/office/officeart/2017/3/layout/HorizontalLabelsTimeline"/>
    <dgm:cxn modelId="{8DBDA093-AA27-4CF7-9961-8DD6BABE54F7}" type="presParOf" srcId="{FC31941D-1EEC-495E-9FE5-627EEFB7494B}" destId="{529ADE05-7072-46C5-972A-D5D2932E6978}" srcOrd="0" destOrd="0" presId="urn:microsoft.com/office/officeart/2017/3/layout/HorizontalLabelsTimeline"/>
    <dgm:cxn modelId="{A5D4DED1-DA72-472F-863A-C464DF458FBA}" type="presParOf" srcId="{FC31941D-1EEC-495E-9FE5-627EEFB7494B}" destId="{484A8D47-4AD3-47DC-9EB9-410458036F39}" srcOrd="1" destOrd="0" presId="urn:microsoft.com/office/officeart/2017/3/layout/HorizontalLabelsTimeline"/>
    <dgm:cxn modelId="{0D4E7B2C-BBE1-4BB2-A190-D5DC5987D8ED}" type="presParOf" srcId="{EDF7A260-3F17-4B87-898B-8A15D97A9770}" destId="{D9883CFD-5A7A-4615-9D3C-FA5D070EC519}" srcOrd="2" destOrd="0" presId="urn:microsoft.com/office/officeart/2017/3/layout/HorizontalLabelsTimeline"/>
    <dgm:cxn modelId="{D842A404-69F0-4571-A109-C16492BA0F46}" type="presParOf" srcId="{EDF7A260-3F17-4B87-898B-8A15D97A9770}" destId="{70F5FA27-DA0D-4CE8-B9FC-7352803C7095}" srcOrd="3" destOrd="0" presId="urn:microsoft.com/office/officeart/2017/3/layout/HorizontalLabelsTimeline"/>
    <dgm:cxn modelId="{57CF28CA-4061-451F-9D57-96D3CBA1E47F}" type="presParOf" srcId="{EDF7A260-3F17-4B87-898B-8A15D97A9770}" destId="{1FF2AC3F-419D-49D5-AF73-A686D5311093}" srcOrd="4" destOrd="0" presId="urn:microsoft.com/office/officeart/2017/3/layout/HorizontalLabels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EC4AF2-9655-4E5B-911C-61B99DECED3E}">
      <dsp:nvSpPr>
        <dsp:cNvPr id="0" name=""/>
        <dsp:cNvSpPr/>
      </dsp:nvSpPr>
      <dsp:spPr>
        <a:xfrm>
          <a:off x="0" y="15592"/>
          <a:ext cx="8230381" cy="1113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The proposed project addresses park needs identified in the 2022 Master Plan</a:t>
          </a:r>
        </a:p>
      </dsp:txBody>
      <dsp:txXfrm>
        <a:off x="54373" y="69965"/>
        <a:ext cx="8121635" cy="1005094"/>
      </dsp:txXfrm>
    </dsp:sp>
    <dsp:sp modelId="{98DA57D3-D5E6-4DF4-9DFB-4C0072EA3567}">
      <dsp:nvSpPr>
        <dsp:cNvPr id="0" name=""/>
        <dsp:cNvSpPr/>
      </dsp:nvSpPr>
      <dsp:spPr>
        <a:xfrm>
          <a:off x="0" y="1129432"/>
          <a:ext cx="8230381" cy="1130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315"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Add amenities at Richland Park</a:t>
          </a:r>
        </a:p>
        <a:p>
          <a:pPr marL="228600" lvl="1" indent="-228600" algn="l" defTabSz="977900">
            <a:lnSpc>
              <a:spcPct val="90000"/>
            </a:lnSpc>
            <a:spcBef>
              <a:spcPct val="0"/>
            </a:spcBef>
            <a:spcAft>
              <a:spcPct val="20000"/>
            </a:spcAft>
            <a:buChar char="•"/>
          </a:pPr>
          <a:r>
            <a:rPr lang="en-US" sz="2200" kern="1200" dirty="0"/>
            <a:t>Construct a Splashpad</a:t>
          </a:r>
        </a:p>
        <a:p>
          <a:pPr marL="228600" lvl="1" indent="-228600" algn="l" defTabSz="977900">
            <a:lnSpc>
              <a:spcPct val="90000"/>
            </a:lnSpc>
            <a:spcBef>
              <a:spcPct val="0"/>
            </a:spcBef>
            <a:spcAft>
              <a:spcPct val="20000"/>
            </a:spcAft>
            <a:buChar char="•"/>
          </a:pPr>
          <a:r>
            <a:rPr lang="en-US" sz="2200" kern="1200" dirty="0"/>
            <a:t>Improve Irrigation at the Golf Course</a:t>
          </a:r>
        </a:p>
      </dsp:txBody>
      <dsp:txXfrm>
        <a:off x="0" y="1129432"/>
        <a:ext cx="8230381" cy="1130220"/>
      </dsp:txXfrm>
    </dsp:sp>
    <dsp:sp modelId="{1AF45F69-5839-411C-8C94-B65E435ED1D2}">
      <dsp:nvSpPr>
        <dsp:cNvPr id="0" name=""/>
        <dsp:cNvSpPr/>
      </dsp:nvSpPr>
      <dsp:spPr>
        <a:xfrm>
          <a:off x="0" y="2259652"/>
          <a:ext cx="8230381" cy="7378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Future Site Development</a:t>
          </a:r>
        </a:p>
      </dsp:txBody>
      <dsp:txXfrm>
        <a:off x="36020" y="2295672"/>
        <a:ext cx="8158341" cy="665823"/>
      </dsp:txXfrm>
    </dsp:sp>
    <dsp:sp modelId="{2650036A-650C-4110-B9D4-E182E92C63BC}">
      <dsp:nvSpPr>
        <dsp:cNvPr id="0" name=""/>
        <dsp:cNvSpPr/>
      </dsp:nvSpPr>
      <dsp:spPr>
        <a:xfrm>
          <a:off x="0" y="2997515"/>
          <a:ext cx="8230381" cy="176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315"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Richland Park – New Maintenance Building, Parking Improvements, Playground Improvements</a:t>
          </a:r>
        </a:p>
        <a:p>
          <a:pPr marL="228600" lvl="1" indent="-228600" algn="l" defTabSz="977900">
            <a:lnSpc>
              <a:spcPct val="90000"/>
            </a:lnSpc>
            <a:spcBef>
              <a:spcPct val="0"/>
            </a:spcBef>
            <a:spcAft>
              <a:spcPct val="20000"/>
            </a:spcAft>
            <a:buChar char="•"/>
          </a:pPr>
          <a:r>
            <a:rPr lang="en-US" sz="2200" kern="1200" dirty="0"/>
            <a:t>Dogwood Hills – New Cart Shed, Signage Improvements, and Parking Improvements</a:t>
          </a:r>
        </a:p>
        <a:p>
          <a:pPr marL="228600" lvl="1" indent="-228600" algn="l" defTabSz="977900">
            <a:lnSpc>
              <a:spcPct val="90000"/>
            </a:lnSpc>
            <a:spcBef>
              <a:spcPct val="0"/>
            </a:spcBef>
            <a:spcAft>
              <a:spcPct val="20000"/>
            </a:spcAft>
            <a:buChar char="•"/>
          </a:pPr>
          <a:endParaRPr lang="en-US" sz="2200" kern="1200" dirty="0"/>
        </a:p>
      </dsp:txBody>
      <dsp:txXfrm>
        <a:off x="0" y="2997515"/>
        <a:ext cx="8230381" cy="17677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10C687-4176-433F-BF6A-5D736B587414}">
      <dsp:nvSpPr>
        <dsp:cNvPr id="0" name=""/>
        <dsp:cNvSpPr/>
      </dsp:nvSpPr>
      <dsp:spPr>
        <a:xfrm>
          <a:off x="0" y="1708102"/>
          <a:ext cx="7337823" cy="0"/>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F5774A-886F-4D1F-9F14-E53485185B25}">
      <dsp:nvSpPr>
        <dsp:cNvPr id="0" name=""/>
        <dsp:cNvSpPr/>
      </dsp:nvSpPr>
      <dsp:spPr>
        <a:xfrm>
          <a:off x="98709" y="1059023"/>
          <a:ext cx="1434601" cy="40994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a:t>Apr. 2023</a:t>
          </a:r>
        </a:p>
      </dsp:txBody>
      <dsp:txXfrm>
        <a:off x="98709" y="1059023"/>
        <a:ext cx="1434601" cy="409944"/>
      </dsp:txXfrm>
    </dsp:sp>
    <dsp:sp modelId="{89C678B8-6614-4FD1-98C6-F27C738FB6AF}">
      <dsp:nvSpPr>
        <dsp:cNvPr id="0" name=""/>
        <dsp:cNvSpPr/>
      </dsp:nvSpPr>
      <dsp:spPr>
        <a:xfrm>
          <a:off x="98709" y="646004"/>
          <a:ext cx="1434601" cy="41301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t>Submit Application</a:t>
          </a:r>
        </a:p>
      </dsp:txBody>
      <dsp:txXfrm>
        <a:off x="98709" y="646004"/>
        <a:ext cx="1434601" cy="413019"/>
      </dsp:txXfrm>
    </dsp:sp>
    <dsp:sp modelId="{EBC91948-EF74-4BF6-B9CC-DC67D03E51F3}">
      <dsp:nvSpPr>
        <dsp:cNvPr id="0" name=""/>
        <dsp:cNvSpPr/>
      </dsp:nvSpPr>
      <dsp:spPr>
        <a:xfrm>
          <a:off x="816010" y="1468968"/>
          <a:ext cx="0" cy="239134"/>
        </a:xfrm>
        <a:prstGeom prst="line">
          <a:avLst/>
        </a:pr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963918D-5E3A-4C24-BE5E-67DBA4104B6D}">
      <dsp:nvSpPr>
        <dsp:cNvPr id="0" name=""/>
        <dsp:cNvSpPr/>
      </dsp:nvSpPr>
      <dsp:spPr>
        <a:xfrm>
          <a:off x="913824" y="1947236"/>
          <a:ext cx="1434601" cy="409944"/>
        </a:xfrm>
        <a:prstGeom prst="rect">
          <a:avLst/>
        </a:prstGeom>
        <a:solidFill>
          <a:schemeClr val="accent2">
            <a:hueOff val="-182482"/>
            <a:satOff val="501"/>
            <a:lumOff val="336"/>
            <a:alphaOff val="0"/>
          </a:schemeClr>
        </a:solidFill>
        <a:ln w="12700" cap="flat" cmpd="sng" algn="ctr">
          <a:solidFill>
            <a:schemeClr val="accent2">
              <a:hueOff val="-182482"/>
              <a:satOff val="501"/>
              <a:lumOff val="33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a:t>Oct. 2023</a:t>
          </a:r>
        </a:p>
      </dsp:txBody>
      <dsp:txXfrm>
        <a:off x="913824" y="1947236"/>
        <a:ext cx="1434601" cy="409944"/>
      </dsp:txXfrm>
    </dsp:sp>
    <dsp:sp modelId="{F1A7A6FB-8B9A-4854-A4CD-8A71EE49D1F6}">
      <dsp:nvSpPr>
        <dsp:cNvPr id="0" name=""/>
        <dsp:cNvSpPr/>
      </dsp:nvSpPr>
      <dsp:spPr>
        <a:xfrm>
          <a:off x="913824" y="2357181"/>
          <a:ext cx="1434601" cy="567901"/>
        </a:xfrm>
        <a:prstGeom prst="rect">
          <a:avLst/>
        </a:prstGeom>
        <a:solidFill>
          <a:schemeClr val="accent2">
            <a:tint val="40000"/>
            <a:alpha val="90000"/>
            <a:hueOff val="-160669"/>
            <a:satOff val="630"/>
            <a:lumOff val="81"/>
            <a:alphaOff val="0"/>
          </a:schemeClr>
        </a:solidFill>
        <a:ln w="12700" cap="flat" cmpd="sng" algn="ctr">
          <a:solidFill>
            <a:schemeClr val="accent2">
              <a:tint val="40000"/>
              <a:alpha val="90000"/>
              <a:hueOff val="-160669"/>
              <a:satOff val="630"/>
              <a:lumOff val="8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t>Receive Funding Award</a:t>
          </a:r>
        </a:p>
      </dsp:txBody>
      <dsp:txXfrm>
        <a:off x="913824" y="2357181"/>
        <a:ext cx="1434601" cy="567901"/>
      </dsp:txXfrm>
    </dsp:sp>
    <dsp:sp modelId="{F5648CB0-B627-4734-B5C6-A16DF56426B4}">
      <dsp:nvSpPr>
        <dsp:cNvPr id="0" name=""/>
        <dsp:cNvSpPr/>
      </dsp:nvSpPr>
      <dsp:spPr>
        <a:xfrm>
          <a:off x="1631124" y="1708102"/>
          <a:ext cx="0" cy="239134"/>
        </a:xfrm>
        <a:prstGeom prst="line">
          <a:avLst/>
        </a:prstGeom>
        <a:noFill/>
        <a:ln w="9525" cap="flat" cmpd="sng" algn="ctr">
          <a:solidFill>
            <a:schemeClr val="accent2">
              <a:hueOff val="-182482"/>
              <a:satOff val="501"/>
              <a:lumOff val="336"/>
              <a:alphaOff val="0"/>
            </a:schemeClr>
          </a:solidFill>
          <a:prstDash val="solid"/>
        </a:ln>
        <a:effectLst/>
      </dsp:spPr>
      <dsp:style>
        <a:lnRef idx="1">
          <a:scrgbClr r="0" g="0" b="0"/>
        </a:lnRef>
        <a:fillRef idx="0">
          <a:scrgbClr r="0" g="0" b="0"/>
        </a:fillRef>
        <a:effectRef idx="0">
          <a:scrgbClr r="0" g="0" b="0"/>
        </a:effectRef>
        <a:fontRef idx="minor"/>
      </dsp:style>
    </dsp:sp>
    <dsp:sp modelId="{D4F2C826-2799-44D9-8B9D-0F80EE63DA19}">
      <dsp:nvSpPr>
        <dsp:cNvPr id="0" name=""/>
        <dsp:cNvSpPr/>
      </dsp:nvSpPr>
      <dsp:spPr>
        <a:xfrm rot="2700000">
          <a:off x="789438" y="1681530"/>
          <a:ext cx="53143" cy="53143"/>
        </a:xfrm>
        <a:prstGeom prst="rect">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82142D-536C-4851-9AF2-184625C8F465}">
      <dsp:nvSpPr>
        <dsp:cNvPr id="0" name=""/>
        <dsp:cNvSpPr/>
      </dsp:nvSpPr>
      <dsp:spPr>
        <a:xfrm rot="2700000">
          <a:off x="1604553" y="1681530"/>
          <a:ext cx="53143" cy="53143"/>
        </a:xfrm>
        <a:prstGeom prst="rect">
          <a:avLst/>
        </a:prstGeom>
        <a:solidFill>
          <a:schemeClr val="accent2">
            <a:hueOff val="-182482"/>
            <a:satOff val="501"/>
            <a:lumOff val="336"/>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B53021-DB9D-42F1-8DD5-9D1A9A028127}">
      <dsp:nvSpPr>
        <dsp:cNvPr id="0" name=""/>
        <dsp:cNvSpPr/>
      </dsp:nvSpPr>
      <dsp:spPr>
        <a:xfrm>
          <a:off x="1728938" y="1059023"/>
          <a:ext cx="1434601" cy="409944"/>
        </a:xfrm>
        <a:prstGeom prst="rect">
          <a:avLst/>
        </a:prstGeom>
        <a:solidFill>
          <a:schemeClr val="accent2">
            <a:hueOff val="-364964"/>
            <a:satOff val="1003"/>
            <a:lumOff val="672"/>
            <a:alphaOff val="0"/>
          </a:schemeClr>
        </a:solidFill>
        <a:ln w="12700" cap="flat" cmpd="sng" algn="ctr">
          <a:solidFill>
            <a:schemeClr val="accent2">
              <a:hueOff val="-364964"/>
              <a:satOff val="1003"/>
              <a:lumOff val="67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a:t>Dec. 2023 – Feb. 2024</a:t>
          </a:r>
        </a:p>
      </dsp:txBody>
      <dsp:txXfrm>
        <a:off x="1728938" y="1059023"/>
        <a:ext cx="1434601" cy="409944"/>
      </dsp:txXfrm>
    </dsp:sp>
    <dsp:sp modelId="{BCBF2FDC-FC77-4EA2-B4EB-1A7138C1FAC9}">
      <dsp:nvSpPr>
        <dsp:cNvPr id="0" name=""/>
        <dsp:cNvSpPr/>
      </dsp:nvSpPr>
      <dsp:spPr>
        <a:xfrm>
          <a:off x="1728938" y="491122"/>
          <a:ext cx="1434601" cy="567901"/>
        </a:xfrm>
        <a:prstGeom prst="rect">
          <a:avLst/>
        </a:prstGeom>
        <a:solidFill>
          <a:schemeClr val="accent2">
            <a:tint val="40000"/>
            <a:alpha val="90000"/>
            <a:hueOff val="-321337"/>
            <a:satOff val="1261"/>
            <a:lumOff val="162"/>
            <a:alphaOff val="0"/>
          </a:schemeClr>
        </a:solidFill>
        <a:ln w="12700" cap="flat" cmpd="sng" algn="ctr">
          <a:solidFill>
            <a:schemeClr val="accent2">
              <a:tint val="40000"/>
              <a:alpha val="90000"/>
              <a:hueOff val="-321337"/>
              <a:satOff val="1261"/>
              <a:lumOff val="16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t>Environmental Review</a:t>
          </a:r>
        </a:p>
      </dsp:txBody>
      <dsp:txXfrm>
        <a:off x="1728938" y="491122"/>
        <a:ext cx="1434601" cy="567901"/>
      </dsp:txXfrm>
    </dsp:sp>
    <dsp:sp modelId="{8EDC1900-821F-414B-90EC-1C994D3C0B90}">
      <dsp:nvSpPr>
        <dsp:cNvPr id="0" name=""/>
        <dsp:cNvSpPr/>
      </dsp:nvSpPr>
      <dsp:spPr>
        <a:xfrm>
          <a:off x="2446239" y="1468968"/>
          <a:ext cx="0" cy="239134"/>
        </a:xfrm>
        <a:prstGeom prst="line">
          <a:avLst/>
        </a:prstGeom>
        <a:noFill/>
        <a:ln w="9525" cap="flat" cmpd="sng" algn="ctr">
          <a:solidFill>
            <a:schemeClr val="accent2">
              <a:hueOff val="-364964"/>
              <a:satOff val="1003"/>
              <a:lumOff val="672"/>
              <a:alphaOff val="0"/>
            </a:schemeClr>
          </a:solidFill>
          <a:prstDash val="solid"/>
        </a:ln>
        <a:effectLst/>
      </dsp:spPr>
      <dsp:style>
        <a:lnRef idx="1">
          <a:scrgbClr r="0" g="0" b="0"/>
        </a:lnRef>
        <a:fillRef idx="0">
          <a:scrgbClr r="0" g="0" b="0"/>
        </a:fillRef>
        <a:effectRef idx="0">
          <a:scrgbClr r="0" g="0" b="0"/>
        </a:effectRef>
        <a:fontRef idx="minor"/>
      </dsp:style>
    </dsp:sp>
    <dsp:sp modelId="{58180525-B813-42AF-A929-9FEF411A6CA8}">
      <dsp:nvSpPr>
        <dsp:cNvPr id="0" name=""/>
        <dsp:cNvSpPr/>
      </dsp:nvSpPr>
      <dsp:spPr>
        <a:xfrm>
          <a:off x="2544053" y="1947236"/>
          <a:ext cx="1434601" cy="409944"/>
        </a:xfrm>
        <a:prstGeom prst="rect">
          <a:avLst/>
        </a:prstGeom>
        <a:solidFill>
          <a:schemeClr val="accent2">
            <a:hueOff val="-547446"/>
            <a:satOff val="1504"/>
            <a:lumOff val="1008"/>
            <a:alphaOff val="0"/>
          </a:schemeClr>
        </a:solidFill>
        <a:ln w="12700" cap="flat" cmpd="sng" algn="ctr">
          <a:solidFill>
            <a:schemeClr val="accent2">
              <a:hueOff val="-547446"/>
              <a:satOff val="1504"/>
              <a:lumOff val="100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a:t>May 2024</a:t>
          </a:r>
        </a:p>
      </dsp:txBody>
      <dsp:txXfrm>
        <a:off x="2544053" y="1947236"/>
        <a:ext cx="1434601" cy="409944"/>
      </dsp:txXfrm>
    </dsp:sp>
    <dsp:sp modelId="{ECB2B7D8-7414-4D6A-9DFB-2250BFB46F5F}">
      <dsp:nvSpPr>
        <dsp:cNvPr id="0" name=""/>
        <dsp:cNvSpPr/>
      </dsp:nvSpPr>
      <dsp:spPr>
        <a:xfrm>
          <a:off x="2544053" y="2357181"/>
          <a:ext cx="1434601" cy="413019"/>
        </a:xfrm>
        <a:prstGeom prst="rect">
          <a:avLst/>
        </a:prstGeom>
        <a:solidFill>
          <a:schemeClr val="accent2">
            <a:tint val="40000"/>
            <a:alpha val="90000"/>
            <a:hueOff val="-482006"/>
            <a:satOff val="1891"/>
            <a:lumOff val="243"/>
            <a:alphaOff val="0"/>
          </a:schemeClr>
        </a:solidFill>
        <a:ln w="12700" cap="flat" cmpd="sng" algn="ctr">
          <a:solidFill>
            <a:schemeClr val="accent2">
              <a:tint val="40000"/>
              <a:alpha val="90000"/>
              <a:hueOff val="-482006"/>
              <a:satOff val="1891"/>
              <a:lumOff val="24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t>State Contracting</a:t>
          </a:r>
        </a:p>
      </dsp:txBody>
      <dsp:txXfrm>
        <a:off x="2544053" y="2357181"/>
        <a:ext cx="1434601" cy="413019"/>
      </dsp:txXfrm>
    </dsp:sp>
    <dsp:sp modelId="{260E6C00-1DCE-45CA-BA3D-FAD4001E0F71}">
      <dsp:nvSpPr>
        <dsp:cNvPr id="0" name=""/>
        <dsp:cNvSpPr/>
      </dsp:nvSpPr>
      <dsp:spPr>
        <a:xfrm>
          <a:off x="3261354" y="1708102"/>
          <a:ext cx="0" cy="239134"/>
        </a:xfrm>
        <a:prstGeom prst="line">
          <a:avLst/>
        </a:prstGeom>
        <a:noFill/>
        <a:ln w="9525" cap="flat" cmpd="sng" algn="ctr">
          <a:solidFill>
            <a:schemeClr val="accent2">
              <a:hueOff val="-547446"/>
              <a:satOff val="1504"/>
              <a:lumOff val="1008"/>
              <a:alphaOff val="0"/>
            </a:schemeClr>
          </a:solidFill>
          <a:prstDash val="solid"/>
        </a:ln>
        <a:effectLst/>
      </dsp:spPr>
      <dsp:style>
        <a:lnRef idx="1">
          <a:scrgbClr r="0" g="0" b="0"/>
        </a:lnRef>
        <a:fillRef idx="0">
          <a:scrgbClr r="0" g="0" b="0"/>
        </a:fillRef>
        <a:effectRef idx="0">
          <a:scrgbClr r="0" g="0" b="0"/>
        </a:effectRef>
        <a:fontRef idx="minor"/>
      </dsp:style>
    </dsp:sp>
    <dsp:sp modelId="{2442E7A4-FCC1-4C6D-A27A-D18E1B0E0DCE}">
      <dsp:nvSpPr>
        <dsp:cNvPr id="0" name=""/>
        <dsp:cNvSpPr/>
      </dsp:nvSpPr>
      <dsp:spPr>
        <a:xfrm rot="2700000">
          <a:off x="2419667" y="1681530"/>
          <a:ext cx="53143" cy="53143"/>
        </a:xfrm>
        <a:prstGeom prst="rect">
          <a:avLst/>
        </a:prstGeom>
        <a:solidFill>
          <a:schemeClr val="accent2">
            <a:hueOff val="-364964"/>
            <a:satOff val="1003"/>
            <a:lumOff val="672"/>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8B2034-1A72-4530-A8E3-A01542D5368D}">
      <dsp:nvSpPr>
        <dsp:cNvPr id="0" name=""/>
        <dsp:cNvSpPr/>
      </dsp:nvSpPr>
      <dsp:spPr>
        <a:xfrm rot="2700000">
          <a:off x="3234782" y="1681530"/>
          <a:ext cx="53143" cy="53143"/>
        </a:xfrm>
        <a:prstGeom prst="rect">
          <a:avLst/>
        </a:prstGeom>
        <a:solidFill>
          <a:schemeClr val="accent2">
            <a:hueOff val="-547446"/>
            <a:satOff val="1504"/>
            <a:lumOff val="1008"/>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093636-8544-4CEF-8EF3-9C4E001C9B0E}">
      <dsp:nvSpPr>
        <dsp:cNvPr id="0" name=""/>
        <dsp:cNvSpPr/>
      </dsp:nvSpPr>
      <dsp:spPr>
        <a:xfrm>
          <a:off x="3359167" y="1059023"/>
          <a:ext cx="1434601" cy="409944"/>
        </a:xfrm>
        <a:prstGeom prst="rect">
          <a:avLst/>
        </a:prstGeom>
        <a:solidFill>
          <a:schemeClr val="accent2">
            <a:hueOff val="-729929"/>
            <a:satOff val="2005"/>
            <a:lumOff val="1344"/>
            <a:alphaOff val="0"/>
          </a:schemeClr>
        </a:solidFill>
        <a:ln w="12700" cap="flat" cmpd="sng" algn="ctr">
          <a:solidFill>
            <a:schemeClr val="accent2">
              <a:hueOff val="-729929"/>
              <a:satOff val="2005"/>
              <a:lumOff val="134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a:t>July–Oct. 2024</a:t>
          </a:r>
        </a:p>
      </dsp:txBody>
      <dsp:txXfrm>
        <a:off x="3359167" y="1059023"/>
        <a:ext cx="1434601" cy="409944"/>
      </dsp:txXfrm>
    </dsp:sp>
    <dsp:sp modelId="{7A4C15C0-7653-41D0-87F8-AE906179C768}">
      <dsp:nvSpPr>
        <dsp:cNvPr id="0" name=""/>
        <dsp:cNvSpPr/>
      </dsp:nvSpPr>
      <dsp:spPr>
        <a:xfrm>
          <a:off x="3359167" y="646004"/>
          <a:ext cx="1434601" cy="413019"/>
        </a:xfrm>
        <a:prstGeom prst="rect">
          <a:avLst/>
        </a:prstGeom>
        <a:solidFill>
          <a:schemeClr val="accent2">
            <a:tint val="40000"/>
            <a:alpha val="90000"/>
            <a:hueOff val="-642674"/>
            <a:satOff val="2522"/>
            <a:lumOff val="323"/>
            <a:alphaOff val="0"/>
          </a:schemeClr>
        </a:solidFill>
        <a:ln w="12700" cap="flat" cmpd="sng" algn="ctr">
          <a:solidFill>
            <a:schemeClr val="accent2">
              <a:tint val="40000"/>
              <a:alpha val="90000"/>
              <a:hueOff val="-642674"/>
              <a:satOff val="2522"/>
              <a:lumOff val="32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t>Project Design</a:t>
          </a:r>
        </a:p>
      </dsp:txBody>
      <dsp:txXfrm>
        <a:off x="3359167" y="646004"/>
        <a:ext cx="1434601" cy="413019"/>
      </dsp:txXfrm>
    </dsp:sp>
    <dsp:sp modelId="{49DEE7EC-B947-491D-9CDA-915133952D18}">
      <dsp:nvSpPr>
        <dsp:cNvPr id="0" name=""/>
        <dsp:cNvSpPr/>
      </dsp:nvSpPr>
      <dsp:spPr>
        <a:xfrm>
          <a:off x="4076468" y="1468968"/>
          <a:ext cx="0" cy="239134"/>
        </a:xfrm>
        <a:prstGeom prst="line">
          <a:avLst/>
        </a:prstGeom>
        <a:noFill/>
        <a:ln w="9525" cap="flat" cmpd="sng" algn="ctr">
          <a:solidFill>
            <a:schemeClr val="accent2">
              <a:hueOff val="-729929"/>
              <a:satOff val="2005"/>
              <a:lumOff val="1344"/>
              <a:alphaOff val="0"/>
            </a:schemeClr>
          </a:solidFill>
          <a:prstDash val="solid"/>
        </a:ln>
        <a:effectLst/>
      </dsp:spPr>
      <dsp:style>
        <a:lnRef idx="1">
          <a:scrgbClr r="0" g="0" b="0"/>
        </a:lnRef>
        <a:fillRef idx="0">
          <a:scrgbClr r="0" g="0" b="0"/>
        </a:fillRef>
        <a:effectRef idx="0">
          <a:scrgbClr r="0" g="0" b="0"/>
        </a:effectRef>
        <a:fontRef idx="minor"/>
      </dsp:style>
    </dsp:sp>
    <dsp:sp modelId="{515889D6-5831-4379-8437-D91B5AD8D0CB}">
      <dsp:nvSpPr>
        <dsp:cNvPr id="0" name=""/>
        <dsp:cNvSpPr/>
      </dsp:nvSpPr>
      <dsp:spPr>
        <a:xfrm>
          <a:off x="4174282" y="1947236"/>
          <a:ext cx="1434601" cy="409944"/>
        </a:xfrm>
        <a:prstGeom prst="rect">
          <a:avLst/>
        </a:prstGeom>
        <a:solidFill>
          <a:schemeClr val="accent2">
            <a:hueOff val="-912411"/>
            <a:satOff val="2506"/>
            <a:lumOff val="1680"/>
            <a:alphaOff val="0"/>
          </a:schemeClr>
        </a:solidFill>
        <a:ln w="12700" cap="flat" cmpd="sng" algn="ctr">
          <a:solidFill>
            <a:schemeClr val="accent2">
              <a:hueOff val="-912411"/>
              <a:satOff val="2506"/>
              <a:lumOff val="168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a:t>Dec. 2024 – Feb. 2025</a:t>
          </a:r>
        </a:p>
      </dsp:txBody>
      <dsp:txXfrm>
        <a:off x="4174282" y="1947236"/>
        <a:ext cx="1434601" cy="409944"/>
      </dsp:txXfrm>
    </dsp:sp>
    <dsp:sp modelId="{EF0B55DF-B728-41EE-825A-431CC440F036}">
      <dsp:nvSpPr>
        <dsp:cNvPr id="0" name=""/>
        <dsp:cNvSpPr/>
      </dsp:nvSpPr>
      <dsp:spPr>
        <a:xfrm>
          <a:off x="4174282" y="2357181"/>
          <a:ext cx="1434601" cy="413019"/>
        </a:xfrm>
        <a:prstGeom prst="rect">
          <a:avLst/>
        </a:prstGeom>
        <a:solidFill>
          <a:schemeClr val="accent2">
            <a:tint val="40000"/>
            <a:alpha val="90000"/>
            <a:hueOff val="-803343"/>
            <a:satOff val="3152"/>
            <a:lumOff val="404"/>
            <a:alphaOff val="0"/>
          </a:schemeClr>
        </a:solidFill>
        <a:ln w="12700" cap="flat" cmpd="sng" algn="ctr">
          <a:solidFill>
            <a:schemeClr val="accent2">
              <a:tint val="40000"/>
              <a:alpha val="90000"/>
              <a:hueOff val="-803343"/>
              <a:satOff val="3152"/>
              <a:lumOff val="4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t>Bidding &amp; Award</a:t>
          </a:r>
        </a:p>
      </dsp:txBody>
      <dsp:txXfrm>
        <a:off x="4174282" y="2357181"/>
        <a:ext cx="1434601" cy="413019"/>
      </dsp:txXfrm>
    </dsp:sp>
    <dsp:sp modelId="{DFAE2213-85CB-4575-A60A-6C03BD97075A}">
      <dsp:nvSpPr>
        <dsp:cNvPr id="0" name=""/>
        <dsp:cNvSpPr/>
      </dsp:nvSpPr>
      <dsp:spPr>
        <a:xfrm>
          <a:off x="4891583" y="1708102"/>
          <a:ext cx="0" cy="239134"/>
        </a:xfrm>
        <a:prstGeom prst="line">
          <a:avLst/>
        </a:prstGeom>
        <a:noFill/>
        <a:ln w="9525" cap="flat" cmpd="sng" algn="ctr">
          <a:solidFill>
            <a:schemeClr val="accent2">
              <a:hueOff val="-912411"/>
              <a:satOff val="2506"/>
              <a:lumOff val="1680"/>
              <a:alphaOff val="0"/>
            </a:schemeClr>
          </a:solidFill>
          <a:prstDash val="solid"/>
        </a:ln>
        <a:effectLst/>
      </dsp:spPr>
      <dsp:style>
        <a:lnRef idx="1">
          <a:scrgbClr r="0" g="0" b="0"/>
        </a:lnRef>
        <a:fillRef idx="0">
          <a:scrgbClr r="0" g="0" b="0"/>
        </a:fillRef>
        <a:effectRef idx="0">
          <a:scrgbClr r="0" g="0" b="0"/>
        </a:effectRef>
        <a:fontRef idx="minor"/>
      </dsp:style>
    </dsp:sp>
    <dsp:sp modelId="{D23027BA-7DD7-4108-AF56-0EFE6D36229E}">
      <dsp:nvSpPr>
        <dsp:cNvPr id="0" name=""/>
        <dsp:cNvSpPr/>
      </dsp:nvSpPr>
      <dsp:spPr>
        <a:xfrm rot="2700000">
          <a:off x="4049896" y="1681530"/>
          <a:ext cx="53143" cy="53143"/>
        </a:xfrm>
        <a:prstGeom prst="rect">
          <a:avLst/>
        </a:prstGeom>
        <a:solidFill>
          <a:schemeClr val="accent2">
            <a:hueOff val="-729929"/>
            <a:satOff val="2005"/>
            <a:lumOff val="1344"/>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891D88-A1F6-4994-8B1A-F31085525D68}">
      <dsp:nvSpPr>
        <dsp:cNvPr id="0" name=""/>
        <dsp:cNvSpPr/>
      </dsp:nvSpPr>
      <dsp:spPr>
        <a:xfrm rot="2700000">
          <a:off x="4865011" y="1681530"/>
          <a:ext cx="53143" cy="53143"/>
        </a:xfrm>
        <a:prstGeom prst="rect">
          <a:avLst/>
        </a:prstGeom>
        <a:solidFill>
          <a:schemeClr val="accent2">
            <a:hueOff val="-912411"/>
            <a:satOff val="2506"/>
            <a:lumOff val="168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D2AED9-47BB-489D-8B12-E2E8B2653FEC}">
      <dsp:nvSpPr>
        <dsp:cNvPr id="0" name=""/>
        <dsp:cNvSpPr/>
      </dsp:nvSpPr>
      <dsp:spPr>
        <a:xfrm>
          <a:off x="4989397" y="1059023"/>
          <a:ext cx="1434601" cy="409944"/>
        </a:xfrm>
        <a:prstGeom prst="rect">
          <a:avLst/>
        </a:prstGeom>
        <a:solidFill>
          <a:schemeClr val="accent2">
            <a:hueOff val="-1094893"/>
            <a:satOff val="3008"/>
            <a:lumOff val="2016"/>
            <a:alphaOff val="0"/>
          </a:schemeClr>
        </a:solidFill>
        <a:ln w="12700" cap="flat" cmpd="sng" algn="ctr">
          <a:solidFill>
            <a:schemeClr val="accent2">
              <a:hueOff val="-1094893"/>
              <a:satOff val="3008"/>
              <a:lumOff val="201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a:t>Apr.–Oct. 2025</a:t>
          </a:r>
        </a:p>
      </dsp:txBody>
      <dsp:txXfrm>
        <a:off x="4989397" y="1059023"/>
        <a:ext cx="1434601" cy="409944"/>
      </dsp:txXfrm>
    </dsp:sp>
    <dsp:sp modelId="{BC5C1B7A-92DF-4B2A-971B-1780A3E366B3}">
      <dsp:nvSpPr>
        <dsp:cNvPr id="0" name=""/>
        <dsp:cNvSpPr/>
      </dsp:nvSpPr>
      <dsp:spPr>
        <a:xfrm>
          <a:off x="4989397" y="646004"/>
          <a:ext cx="1434601" cy="413019"/>
        </a:xfrm>
        <a:prstGeom prst="rect">
          <a:avLst/>
        </a:prstGeom>
        <a:solidFill>
          <a:schemeClr val="accent2">
            <a:tint val="40000"/>
            <a:alpha val="90000"/>
            <a:hueOff val="-964011"/>
            <a:satOff val="3783"/>
            <a:lumOff val="485"/>
            <a:alphaOff val="0"/>
          </a:schemeClr>
        </a:solidFill>
        <a:ln w="12700" cap="flat" cmpd="sng" algn="ctr">
          <a:solidFill>
            <a:schemeClr val="accent2">
              <a:tint val="40000"/>
              <a:alpha val="90000"/>
              <a:hueOff val="-964011"/>
              <a:satOff val="3783"/>
              <a:lumOff val="4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t>Construction</a:t>
          </a:r>
        </a:p>
      </dsp:txBody>
      <dsp:txXfrm>
        <a:off x="4989397" y="646004"/>
        <a:ext cx="1434601" cy="413019"/>
      </dsp:txXfrm>
    </dsp:sp>
    <dsp:sp modelId="{2403DB87-44D0-49F5-B4AB-0C35C8DD06F0}">
      <dsp:nvSpPr>
        <dsp:cNvPr id="0" name=""/>
        <dsp:cNvSpPr/>
      </dsp:nvSpPr>
      <dsp:spPr>
        <a:xfrm>
          <a:off x="5706698" y="1468968"/>
          <a:ext cx="0" cy="239134"/>
        </a:xfrm>
        <a:prstGeom prst="line">
          <a:avLst/>
        </a:prstGeom>
        <a:noFill/>
        <a:ln w="9525" cap="flat" cmpd="sng" algn="ctr">
          <a:solidFill>
            <a:schemeClr val="accent2">
              <a:hueOff val="-1094893"/>
              <a:satOff val="3008"/>
              <a:lumOff val="2016"/>
              <a:alphaOff val="0"/>
            </a:schemeClr>
          </a:solidFill>
          <a:prstDash val="solid"/>
        </a:ln>
        <a:effectLst/>
      </dsp:spPr>
      <dsp:style>
        <a:lnRef idx="1">
          <a:scrgbClr r="0" g="0" b="0"/>
        </a:lnRef>
        <a:fillRef idx="0">
          <a:scrgbClr r="0" g="0" b="0"/>
        </a:fillRef>
        <a:effectRef idx="0">
          <a:scrgbClr r="0" g="0" b="0"/>
        </a:effectRef>
        <a:fontRef idx="minor"/>
      </dsp:style>
    </dsp:sp>
    <dsp:sp modelId="{BE33628D-42B5-4A90-A1C1-BFF18942BCBF}">
      <dsp:nvSpPr>
        <dsp:cNvPr id="0" name=""/>
        <dsp:cNvSpPr/>
      </dsp:nvSpPr>
      <dsp:spPr>
        <a:xfrm>
          <a:off x="5804511" y="1947236"/>
          <a:ext cx="1434601" cy="409944"/>
        </a:xfrm>
        <a:prstGeom prst="rect">
          <a:avLst/>
        </a:prstGeom>
        <a:solidFill>
          <a:schemeClr val="accent2">
            <a:hueOff val="-1277375"/>
            <a:satOff val="3509"/>
            <a:lumOff val="2352"/>
            <a:alphaOff val="0"/>
          </a:schemeClr>
        </a:solidFill>
        <a:ln w="12700" cap="flat" cmpd="sng" algn="ctr">
          <a:solidFill>
            <a:schemeClr val="accent2">
              <a:hueOff val="-1277375"/>
              <a:satOff val="3509"/>
              <a:lumOff val="235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a:t>Jan. 2026</a:t>
          </a:r>
        </a:p>
      </dsp:txBody>
      <dsp:txXfrm>
        <a:off x="5804511" y="1947236"/>
        <a:ext cx="1434601" cy="409944"/>
      </dsp:txXfrm>
    </dsp:sp>
    <dsp:sp modelId="{529ADE05-7072-46C5-972A-D5D2932E6978}">
      <dsp:nvSpPr>
        <dsp:cNvPr id="0" name=""/>
        <dsp:cNvSpPr/>
      </dsp:nvSpPr>
      <dsp:spPr>
        <a:xfrm>
          <a:off x="5804511" y="2357181"/>
          <a:ext cx="1434601" cy="413019"/>
        </a:xfrm>
        <a:prstGeom prst="rect">
          <a:avLst/>
        </a:prstGeom>
        <a:solidFill>
          <a:schemeClr val="accent2">
            <a:tint val="40000"/>
            <a:alpha val="90000"/>
            <a:hueOff val="-1124680"/>
            <a:satOff val="4413"/>
            <a:lumOff val="566"/>
            <a:alphaOff val="0"/>
          </a:schemeClr>
        </a:solidFill>
        <a:ln w="12700" cap="flat" cmpd="sng" algn="ctr">
          <a:solidFill>
            <a:schemeClr val="accent2">
              <a:tint val="40000"/>
              <a:alpha val="90000"/>
              <a:hueOff val="-1124680"/>
              <a:satOff val="4413"/>
              <a:lumOff val="56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t>Project Close-out</a:t>
          </a:r>
        </a:p>
      </dsp:txBody>
      <dsp:txXfrm>
        <a:off x="5804511" y="2357181"/>
        <a:ext cx="1434601" cy="413019"/>
      </dsp:txXfrm>
    </dsp:sp>
    <dsp:sp modelId="{D9883CFD-5A7A-4615-9D3C-FA5D070EC519}">
      <dsp:nvSpPr>
        <dsp:cNvPr id="0" name=""/>
        <dsp:cNvSpPr/>
      </dsp:nvSpPr>
      <dsp:spPr>
        <a:xfrm>
          <a:off x="6521812" y="1708102"/>
          <a:ext cx="0" cy="239134"/>
        </a:xfrm>
        <a:prstGeom prst="line">
          <a:avLst/>
        </a:prstGeom>
        <a:noFill/>
        <a:ln w="9525" cap="flat" cmpd="sng" algn="ctr">
          <a:solidFill>
            <a:schemeClr val="accent2">
              <a:hueOff val="-1277375"/>
              <a:satOff val="3509"/>
              <a:lumOff val="2352"/>
              <a:alphaOff val="0"/>
            </a:schemeClr>
          </a:solidFill>
          <a:prstDash val="solid"/>
        </a:ln>
        <a:effectLst/>
      </dsp:spPr>
      <dsp:style>
        <a:lnRef idx="1">
          <a:scrgbClr r="0" g="0" b="0"/>
        </a:lnRef>
        <a:fillRef idx="0">
          <a:scrgbClr r="0" g="0" b="0"/>
        </a:fillRef>
        <a:effectRef idx="0">
          <a:scrgbClr r="0" g="0" b="0"/>
        </a:effectRef>
        <a:fontRef idx="minor"/>
      </dsp:style>
    </dsp:sp>
    <dsp:sp modelId="{2F76BB84-3A5D-43B9-B327-BC6C7CFF1B0A}">
      <dsp:nvSpPr>
        <dsp:cNvPr id="0" name=""/>
        <dsp:cNvSpPr/>
      </dsp:nvSpPr>
      <dsp:spPr>
        <a:xfrm rot="2700000">
          <a:off x="5680126" y="1681530"/>
          <a:ext cx="53143" cy="53143"/>
        </a:xfrm>
        <a:prstGeom prst="rect">
          <a:avLst/>
        </a:prstGeom>
        <a:solidFill>
          <a:schemeClr val="accent2">
            <a:hueOff val="-1094893"/>
            <a:satOff val="3008"/>
            <a:lumOff val="2016"/>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F5FA27-DA0D-4CE8-B9FC-7352803C7095}">
      <dsp:nvSpPr>
        <dsp:cNvPr id="0" name=""/>
        <dsp:cNvSpPr/>
      </dsp:nvSpPr>
      <dsp:spPr>
        <a:xfrm rot="2700000">
          <a:off x="6495240" y="1681530"/>
          <a:ext cx="53143" cy="53143"/>
        </a:xfrm>
        <a:prstGeom prst="rect">
          <a:avLst/>
        </a:prstGeom>
        <a:solidFill>
          <a:schemeClr val="accent2">
            <a:hueOff val="-1277375"/>
            <a:satOff val="3509"/>
            <a:lumOff val="2352"/>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74319" y="2166365"/>
            <a:ext cx="8603674" cy="1739347"/>
          </a:xfrm>
        </p:spPr>
        <p:txBody>
          <a:bodyPr tIns="45720" bIns="45720" anchor="ctr">
            <a:normAutofit/>
          </a:bodyPr>
          <a:lstStyle>
            <a:lvl1pPr algn="ctr">
              <a:lnSpc>
                <a:spcPct val="80000"/>
              </a:lnSpc>
              <a:defRPr sz="6000" spc="0" baseline="0"/>
            </a:lvl1pPr>
          </a:lstStyle>
          <a:p>
            <a:r>
              <a:rPr lang="en-US"/>
              <a:t>Click to edit Master title style</a:t>
            </a:r>
            <a:endParaRPr lang="en-US" dirty="0"/>
          </a:p>
        </p:txBody>
      </p:sp>
      <p:sp>
        <p:nvSpPr>
          <p:cNvPr id="3" name="Subtitle 2"/>
          <p:cNvSpPr>
            <a:spLocks noGrp="1"/>
          </p:cNvSpPr>
          <p:nvPr>
            <p:ph type="subTitle" idx="1"/>
          </p:nvPr>
        </p:nvSpPr>
        <p:spPr>
          <a:xfrm>
            <a:off x="1143000" y="3970315"/>
            <a:ext cx="6858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4C620E-0A44-4A70-9588-1FBE3A695A9E}"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3A0DEB-26C1-41D4-A8C8-8B96FFBA0CB9}" type="slidenum">
              <a:rPr lang="en-US" smtClean="0"/>
              <a:t>‹#›</a:t>
            </a:fld>
            <a:endParaRPr lang="en-US"/>
          </a:p>
        </p:txBody>
      </p:sp>
    </p:spTree>
    <p:extLst>
      <p:ext uri="{BB962C8B-B14F-4D97-AF65-F5344CB8AC3E}">
        <p14:creationId xmlns:p14="http://schemas.microsoft.com/office/powerpoint/2010/main" val="251227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4C620E-0A44-4A70-9588-1FBE3A695A9E}"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3A0DEB-26C1-41D4-A8C8-8B96FFBA0CB9}" type="slidenum">
              <a:rPr lang="en-US" smtClean="0"/>
              <a:t>‹#›</a:t>
            </a:fld>
            <a:endParaRPr lang="en-US"/>
          </a:p>
        </p:txBody>
      </p:sp>
    </p:spTree>
    <p:extLst>
      <p:ext uri="{BB962C8B-B14F-4D97-AF65-F5344CB8AC3E}">
        <p14:creationId xmlns:p14="http://schemas.microsoft.com/office/powerpoint/2010/main" val="61980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764484" y="0"/>
            <a:ext cx="2057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870468" y="609600"/>
            <a:ext cx="1801785"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609600"/>
            <a:ext cx="5979968"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422855"/>
            <a:ext cx="2057397" cy="365125"/>
          </a:xfrm>
        </p:spPr>
        <p:txBody>
          <a:bodyPr/>
          <a:lstStyle/>
          <a:p>
            <a:fld id="{4D4C620E-0A44-4A70-9588-1FBE3A695A9E}" type="datetimeFigureOut">
              <a:rPr lang="en-US" smtClean="0"/>
              <a:t>3/14/2023</a:t>
            </a:fld>
            <a:endParaRPr lang="en-US"/>
          </a:p>
        </p:txBody>
      </p:sp>
      <p:sp>
        <p:nvSpPr>
          <p:cNvPr id="5" name="Footer Placeholder 4"/>
          <p:cNvSpPr>
            <a:spLocks noGrp="1"/>
          </p:cNvSpPr>
          <p:nvPr>
            <p:ph type="ftr" sz="quarter" idx="11"/>
          </p:nvPr>
        </p:nvSpPr>
        <p:spPr>
          <a:xfrm>
            <a:off x="2832102" y="6422855"/>
            <a:ext cx="3209752" cy="365125"/>
          </a:xfrm>
        </p:spPr>
        <p:txBody>
          <a:bodyPr/>
          <a:lstStyle/>
          <a:p>
            <a:endParaRPr lang="en-US"/>
          </a:p>
        </p:txBody>
      </p:sp>
      <p:sp>
        <p:nvSpPr>
          <p:cNvPr id="6" name="Slide Number Placeholder 5"/>
          <p:cNvSpPr>
            <a:spLocks noGrp="1"/>
          </p:cNvSpPr>
          <p:nvPr>
            <p:ph type="sldNum" sz="quarter" idx="12"/>
          </p:nvPr>
        </p:nvSpPr>
        <p:spPr>
          <a:xfrm>
            <a:off x="6054787" y="6422855"/>
            <a:ext cx="659819" cy="365125"/>
          </a:xfrm>
        </p:spPr>
        <p:txBody>
          <a:bodyPr/>
          <a:lstStyle/>
          <a:p>
            <a:fld id="{F93A0DEB-26C1-41D4-A8C8-8B96FFBA0CB9}" type="slidenum">
              <a:rPr lang="en-US" smtClean="0"/>
              <a:t>‹#›</a:t>
            </a:fld>
            <a:endParaRPr lang="en-US"/>
          </a:p>
        </p:txBody>
      </p:sp>
    </p:spTree>
    <p:extLst>
      <p:ext uri="{BB962C8B-B14F-4D97-AF65-F5344CB8AC3E}">
        <p14:creationId xmlns:p14="http://schemas.microsoft.com/office/powerpoint/2010/main" val="1521205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4C620E-0A44-4A70-9588-1FBE3A695A9E}"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3A0DEB-26C1-41D4-A8C8-8B96FFBA0CB9}" type="slidenum">
              <a:rPr lang="en-US" smtClean="0"/>
              <a:t>‹#›</a:t>
            </a:fld>
            <a:endParaRPr lang="en-US"/>
          </a:p>
        </p:txBody>
      </p:sp>
    </p:spTree>
    <p:extLst>
      <p:ext uri="{BB962C8B-B14F-4D97-AF65-F5344CB8AC3E}">
        <p14:creationId xmlns:p14="http://schemas.microsoft.com/office/powerpoint/2010/main" val="1275308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4893" y="2208879"/>
            <a:ext cx="7886700" cy="1676400"/>
          </a:xfrm>
        </p:spPr>
        <p:txBody>
          <a:bodyPr anchor="ctr">
            <a:noAutofit/>
          </a:bodyPr>
          <a:lstStyle>
            <a:lvl1pPr algn="ctr">
              <a:lnSpc>
                <a:spcPct val="80000"/>
              </a:lnSpc>
              <a:defRPr sz="6000" b="0" spc="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4893" y="3984400"/>
            <a:ext cx="78867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4D4C620E-0A44-4A70-9588-1FBE3A695A9E}" type="datetimeFigureOut">
              <a:rPr lang="en-US" smtClean="0"/>
              <a:t>3/14/2023</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F93A0DEB-26C1-41D4-A8C8-8B96FFBA0CB9}" type="slidenum">
              <a:rPr lang="en-US" smtClean="0"/>
              <a:t>‹#›</a:t>
            </a:fld>
            <a:endParaRPr lang="en-US"/>
          </a:p>
        </p:txBody>
      </p:sp>
    </p:spTree>
    <p:extLst>
      <p:ext uri="{BB962C8B-B14F-4D97-AF65-F5344CB8AC3E}">
        <p14:creationId xmlns:p14="http://schemas.microsoft.com/office/powerpoint/2010/main" val="394685919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797"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00600"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4C620E-0A44-4A70-9588-1FBE3A695A9E}" type="datetimeFigureOut">
              <a:rPr lang="en-US" smtClean="0"/>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3A0DEB-26C1-41D4-A8C8-8B96FFBA0CB9}" type="slidenum">
              <a:rPr lang="en-US" smtClean="0"/>
              <a:t>‹#›</a:t>
            </a:fld>
            <a:endParaRPr lang="en-US"/>
          </a:p>
        </p:txBody>
      </p:sp>
    </p:spTree>
    <p:extLst>
      <p:ext uri="{BB962C8B-B14F-4D97-AF65-F5344CB8AC3E}">
        <p14:creationId xmlns:p14="http://schemas.microsoft.com/office/powerpoint/2010/main" val="304094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85800"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2656566"/>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0428"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800428" y="2656564"/>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4C620E-0A44-4A70-9588-1FBE3A695A9E}" type="datetimeFigureOut">
              <a:rPr lang="en-US" smtClean="0"/>
              <a:t>3/14/2023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3A0DEB-26C1-41D4-A8C8-8B96FFBA0CB9}" type="slidenum">
              <a:rPr lang="en-US" smtClean="0"/>
              <a:t>‹#›</a:t>
            </a:fld>
            <a:endParaRPr lang="en-US"/>
          </a:p>
        </p:txBody>
      </p:sp>
    </p:spTree>
    <p:extLst>
      <p:ext uri="{BB962C8B-B14F-4D97-AF65-F5344CB8AC3E}">
        <p14:creationId xmlns:p14="http://schemas.microsoft.com/office/powerpoint/2010/main" val="1555989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4C620E-0A44-4A70-9588-1FBE3A695A9E}" type="datetimeFigureOut">
              <a:rPr lang="en-US" smtClean="0"/>
              <a:t>3/14/2023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3A0DEB-26C1-41D4-A8C8-8B96FFBA0CB9}" type="slidenum">
              <a:rPr lang="en-US" smtClean="0"/>
              <a:t>‹#›</a:t>
            </a:fld>
            <a:endParaRPr lang="en-US"/>
          </a:p>
        </p:txBody>
      </p:sp>
    </p:spTree>
    <p:extLst>
      <p:ext uri="{BB962C8B-B14F-4D97-AF65-F5344CB8AC3E}">
        <p14:creationId xmlns:p14="http://schemas.microsoft.com/office/powerpoint/2010/main" val="4052707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4C620E-0A44-4A70-9588-1FBE3A695A9E}" type="datetimeFigureOut">
              <a:rPr lang="en-US" smtClean="0"/>
              <a:t>3/14/2023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3A0DEB-26C1-41D4-A8C8-8B96FFBA0CB9}" type="slidenum">
              <a:rPr lang="en-US" smtClean="0"/>
              <a:t>‹#›</a:t>
            </a:fld>
            <a:endParaRPr lang="en-US"/>
          </a:p>
        </p:txBody>
      </p:sp>
    </p:spTree>
    <p:extLst>
      <p:ext uri="{BB962C8B-B14F-4D97-AF65-F5344CB8AC3E}">
        <p14:creationId xmlns:p14="http://schemas.microsoft.com/office/powerpoint/2010/main" val="166539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85800" y="2148840"/>
            <a:ext cx="4572000" cy="38404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892568" y="2147487"/>
            <a:ext cx="2560320" cy="3432319"/>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D4C620E-0A44-4A70-9588-1FBE3A695A9E}" type="datetimeFigureOut">
              <a:rPr lang="en-US" smtClean="0"/>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3A0DEB-26C1-41D4-A8C8-8B96FFBA0CB9}" type="slidenum">
              <a:rPr lang="en-US" smtClean="0"/>
              <a:t>‹#›</a:t>
            </a:fld>
            <a:endParaRPr lang="en-US"/>
          </a:p>
        </p:txBody>
      </p:sp>
    </p:spTree>
    <p:extLst>
      <p:ext uri="{BB962C8B-B14F-4D97-AF65-F5344CB8AC3E}">
        <p14:creationId xmlns:p14="http://schemas.microsoft.com/office/powerpoint/2010/main" val="655557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685800" y="2211494"/>
            <a:ext cx="4754880" cy="384048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885351" y="2150621"/>
            <a:ext cx="2560320" cy="3429000"/>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D4C620E-0A44-4A70-9588-1FBE3A695A9E}" type="datetimeFigureOut">
              <a:rPr lang="en-US" smtClean="0"/>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3A0DEB-26C1-41D4-A8C8-8B96FFBA0CB9}" type="slidenum">
              <a:rPr lang="en-US" smtClean="0"/>
              <a:t>‹#›</a:t>
            </a:fld>
            <a:endParaRPr lang="en-US"/>
          </a:p>
        </p:txBody>
      </p:sp>
    </p:spTree>
    <p:extLst>
      <p:ext uri="{BB962C8B-B14F-4D97-AF65-F5344CB8AC3E}">
        <p14:creationId xmlns:p14="http://schemas.microsoft.com/office/powerpoint/2010/main" val="1683876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362" y="176109"/>
            <a:ext cx="9141714"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85019" y="284176"/>
            <a:ext cx="777240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019" y="2011680"/>
            <a:ext cx="7772400" cy="42062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557" y="6422855"/>
            <a:ext cx="2595043" cy="365125"/>
          </a:xfrm>
          <a:prstGeom prst="rect">
            <a:avLst/>
          </a:prstGeom>
        </p:spPr>
        <p:txBody>
          <a:bodyPr vert="horz" lIns="91440" tIns="45720" rIns="45720" bIns="45720" rtlCol="0" anchor="ctr"/>
          <a:lstStyle>
            <a:lvl1pPr algn="l">
              <a:defRPr sz="1050">
                <a:solidFill>
                  <a:schemeClr val="tx1"/>
                </a:solidFill>
              </a:defRPr>
            </a:lvl1pPr>
          </a:lstStyle>
          <a:p>
            <a:fld id="{4D4C620E-0A44-4A70-9588-1FBE3A695A9E}" type="datetimeFigureOut">
              <a:rPr lang="en-US" smtClean="0"/>
              <a:t>3/14/2023</a:t>
            </a:fld>
            <a:endParaRPr lang="en-US"/>
          </a:p>
        </p:txBody>
      </p:sp>
      <p:sp>
        <p:nvSpPr>
          <p:cNvPr id="5" name="Footer Placeholder 4"/>
          <p:cNvSpPr>
            <a:spLocks noGrp="1"/>
          </p:cNvSpPr>
          <p:nvPr>
            <p:ph type="ftr" sz="quarter" idx="3"/>
          </p:nvPr>
        </p:nvSpPr>
        <p:spPr>
          <a:xfrm>
            <a:off x="4191000" y="6422855"/>
            <a:ext cx="4060627"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8265139" y="6422855"/>
            <a:ext cx="709698" cy="365125"/>
          </a:xfrm>
          <a:prstGeom prst="rect">
            <a:avLst/>
          </a:prstGeom>
        </p:spPr>
        <p:txBody>
          <a:bodyPr vert="horz" lIns="45720" tIns="45720" rIns="91440" bIns="45720" rtlCol="0" anchor="ctr"/>
          <a:lstStyle>
            <a:lvl1pPr algn="l">
              <a:defRPr sz="1200" b="0">
                <a:solidFill>
                  <a:schemeClr val="tx1"/>
                </a:solidFill>
              </a:defRPr>
            </a:lvl1pPr>
          </a:lstStyle>
          <a:p>
            <a:fld id="{F93A0DEB-26C1-41D4-A8C8-8B96FFBA0CB9}" type="slidenum">
              <a:rPr lang="en-US" smtClean="0"/>
              <a:t>‹#›</a:t>
            </a:fld>
            <a:endParaRPr lang="en-US"/>
          </a:p>
        </p:txBody>
      </p:sp>
    </p:spTree>
    <p:extLst>
      <p:ext uri="{BB962C8B-B14F-4D97-AF65-F5344CB8AC3E}">
        <p14:creationId xmlns:p14="http://schemas.microsoft.com/office/powerpoint/2010/main" val="3578803260"/>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3657600"/>
            <a:ext cx="9141714"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 name="Title 1"/>
          <p:cNvSpPr>
            <a:spLocks noGrp="1"/>
          </p:cNvSpPr>
          <p:nvPr>
            <p:ph type="ctrTitle"/>
          </p:nvPr>
        </p:nvSpPr>
        <p:spPr>
          <a:xfrm>
            <a:off x="270163" y="3809999"/>
            <a:ext cx="8603674" cy="1227273"/>
          </a:xfrm>
        </p:spPr>
        <p:txBody>
          <a:bodyPr vert="horz" lIns="91440" tIns="45720" rIns="91440" bIns="45720" rtlCol="0">
            <a:normAutofit fontScale="90000"/>
          </a:bodyPr>
          <a:lstStyle/>
          <a:p>
            <a:br>
              <a:rPr lang="en-US" spc="150" dirty="0"/>
            </a:br>
            <a:r>
              <a:rPr lang="en-US" spc="150" dirty="0"/>
              <a:t>2023 </a:t>
            </a:r>
            <a:r>
              <a:rPr lang="en-US" spc="150" dirty="0" err="1"/>
              <a:t>lprf</a:t>
            </a:r>
            <a:r>
              <a:rPr lang="en-US" spc="150" dirty="0"/>
              <a:t> Application</a:t>
            </a:r>
          </a:p>
        </p:txBody>
      </p:sp>
      <p:sp>
        <p:nvSpPr>
          <p:cNvPr id="3" name="Subtitle 2"/>
          <p:cNvSpPr>
            <a:spLocks noGrp="1"/>
          </p:cNvSpPr>
          <p:nvPr>
            <p:ph type="subTitle" idx="1"/>
          </p:nvPr>
        </p:nvSpPr>
        <p:spPr>
          <a:xfrm>
            <a:off x="838200" y="5562600"/>
            <a:ext cx="7467600" cy="986682"/>
          </a:xfrm>
        </p:spPr>
        <p:txBody>
          <a:bodyPr vert="horz" lIns="91440" tIns="45720" rIns="91440" bIns="45720" rtlCol="0">
            <a:normAutofit/>
          </a:bodyPr>
          <a:lstStyle/>
          <a:p>
            <a:pPr>
              <a:lnSpc>
                <a:spcPct val="100000"/>
              </a:lnSpc>
            </a:pPr>
            <a:r>
              <a:rPr lang="en-US" dirty="0">
                <a:solidFill>
                  <a:schemeClr val="tx2"/>
                </a:solidFill>
              </a:rPr>
              <a:t>Richland Park – Splashpad, Restrooms, and Parking Lot Development</a:t>
            </a:r>
          </a:p>
          <a:p>
            <a:r>
              <a:rPr lang="en-US" dirty="0">
                <a:solidFill>
                  <a:schemeClr val="tx2"/>
                </a:solidFill>
              </a:rPr>
              <a:t>Dogwood Hills Municipal Golf Course – Irrigation Replacement</a:t>
            </a:r>
          </a:p>
        </p:txBody>
      </p:sp>
      <p:sp>
        <p:nvSpPr>
          <p:cNvPr id="4" name="Subtitle 2">
            <a:extLst>
              <a:ext uri="{FF2B5EF4-FFF2-40B4-BE49-F238E27FC236}">
                <a16:creationId xmlns:a16="http://schemas.microsoft.com/office/drawing/2014/main" id="{BE794979-3611-48D1-AECC-BF3721E752F8}"/>
              </a:ext>
            </a:extLst>
          </p:cNvPr>
          <p:cNvSpPr txBox="1">
            <a:spLocks/>
          </p:cNvSpPr>
          <p:nvPr/>
        </p:nvSpPr>
        <p:spPr>
          <a:xfrm>
            <a:off x="3984522" y="861495"/>
            <a:ext cx="4648200" cy="5667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200"/>
              </a:spcBef>
              <a:spcAft>
                <a:spcPts val="200"/>
              </a:spcAft>
              <a:buClr>
                <a:schemeClr val="tx1"/>
              </a:buClr>
              <a:buFont typeface="Wingdings" pitchFamily="2" charset="2"/>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9pPr>
          </a:lstStyle>
          <a:p>
            <a:r>
              <a:rPr lang="en-US">
                <a:solidFill>
                  <a:schemeClr val="bg1"/>
                </a:solidFill>
              </a:rPr>
              <a:t>PROJECT PROPOSAL PRESENTATION</a:t>
            </a:r>
          </a:p>
        </p:txBody>
      </p:sp>
      <p:pic>
        <p:nvPicPr>
          <p:cNvPr id="1026" name="Picture 2" descr="Portland Logo 2022">
            <a:extLst>
              <a:ext uri="{FF2B5EF4-FFF2-40B4-BE49-F238E27FC236}">
                <a16:creationId xmlns:a16="http://schemas.microsoft.com/office/drawing/2014/main" id="{ED2C86FA-3AB1-9304-A1A2-6239ED1C9C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3711" y="611126"/>
            <a:ext cx="4816578" cy="2733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193253"/>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Autofit/>
          </a:bodyPr>
          <a:lstStyle/>
          <a:p>
            <a:r>
              <a:rPr lang="en-US" sz="4000" dirty="0"/>
              <a:t>Suitability, Location, &amp; Topography for Development of Project</a:t>
            </a:r>
          </a:p>
        </p:txBody>
      </p:sp>
      <p:sp>
        <p:nvSpPr>
          <p:cNvPr id="3" name="Content Placeholder 2"/>
          <p:cNvSpPr>
            <a:spLocks noGrp="1"/>
          </p:cNvSpPr>
          <p:nvPr>
            <p:ph idx="1"/>
          </p:nvPr>
        </p:nvSpPr>
        <p:spPr>
          <a:xfrm>
            <a:off x="685019" y="2011680"/>
            <a:ext cx="7772400" cy="4389120"/>
          </a:xfrm>
        </p:spPr>
        <p:txBody>
          <a:bodyPr>
            <a:normAutofit/>
          </a:bodyPr>
          <a:lstStyle/>
          <a:p>
            <a:r>
              <a:rPr lang="en-US" sz="2800" dirty="0"/>
              <a:t>Located within the existing Richland Park and Dogwood Hills Golf Course</a:t>
            </a:r>
          </a:p>
          <a:p>
            <a:r>
              <a:rPr lang="en-US" sz="2800" dirty="0"/>
              <a:t>Near residential areas </a:t>
            </a:r>
          </a:p>
          <a:p>
            <a:r>
              <a:rPr lang="en-US" sz="2800" dirty="0"/>
              <a:t>Improvements will take place on previously developed portions of the property</a:t>
            </a:r>
          </a:p>
          <a:p>
            <a:r>
              <a:rPr lang="en-US" sz="2800" dirty="0"/>
              <a:t>ADA accessibility will be considered in the design for at Richland Park. Dogwood Hills should have adequate ADA accommodations and the irrigation improvements will not affect ADA accessibility. </a:t>
            </a:r>
          </a:p>
        </p:txBody>
      </p:sp>
    </p:spTree>
    <p:extLst>
      <p:ext uri="{BB962C8B-B14F-4D97-AF65-F5344CB8AC3E}">
        <p14:creationId xmlns:p14="http://schemas.microsoft.com/office/powerpoint/2010/main" val="4112278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Site Development</a:t>
            </a:r>
          </a:p>
        </p:txBody>
      </p:sp>
      <p:graphicFrame>
        <p:nvGraphicFramePr>
          <p:cNvPr id="7" name="Content Placeholder 2">
            <a:extLst>
              <a:ext uri="{FF2B5EF4-FFF2-40B4-BE49-F238E27FC236}">
                <a16:creationId xmlns:a16="http://schemas.microsoft.com/office/drawing/2014/main" id="{D4A704A7-1810-5D53-A1A5-67E7C45CA9F8}"/>
              </a:ext>
            </a:extLst>
          </p:cNvPr>
          <p:cNvGraphicFramePr>
            <a:graphicFrameLocks noGrp="1"/>
          </p:cNvGraphicFramePr>
          <p:nvPr>
            <p:ph idx="1"/>
            <p:extLst>
              <p:ext uri="{D42A27DB-BD31-4B8C-83A1-F6EECF244321}">
                <p14:modId xmlns:p14="http://schemas.microsoft.com/office/powerpoint/2010/main" val="3202863617"/>
              </p:ext>
            </p:extLst>
          </p:nvPr>
        </p:nvGraphicFramePr>
        <p:xfrm>
          <a:off x="456028" y="1905000"/>
          <a:ext cx="8230381" cy="4780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1408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Programming Plans for Site</a:t>
            </a:r>
          </a:p>
        </p:txBody>
      </p:sp>
      <p:sp>
        <p:nvSpPr>
          <p:cNvPr id="5" name="Text Placeholder 4"/>
          <p:cNvSpPr>
            <a:spLocks noGrp="1"/>
          </p:cNvSpPr>
          <p:nvPr>
            <p:ph type="body" idx="1"/>
          </p:nvPr>
        </p:nvSpPr>
        <p:spPr>
          <a:xfrm>
            <a:off x="152400" y="1928434"/>
            <a:ext cx="3581400" cy="743094"/>
          </a:xfrm>
        </p:spPr>
        <p:txBody>
          <a:bodyPr>
            <a:normAutofit/>
          </a:bodyPr>
          <a:lstStyle/>
          <a:p>
            <a:r>
              <a:rPr lang="en-US" sz="3200" dirty="0"/>
              <a:t>Richland Park</a:t>
            </a:r>
          </a:p>
        </p:txBody>
      </p:sp>
      <p:sp>
        <p:nvSpPr>
          <p:cNvPr id="11" name="Content Placeholder 2"/>
          <p:cNvSpPr>
            <a:spLocks noGrp="1"/>
          </p:cNvSpPr>
          <p:nvPr>
            <p:ph sz="half" idx="2"/>
          </p:nvPr>
        </p:nvSpPr>
        <p:spPr>
          <a:xfrm>
            <a:off x="609600" y="2684228"/>
            <a:ext cx="3657600" cy="3566160"/>
          </a:xfrm>
        </p:spPr>
        <p:txBody>
          <a:bodyPr>
            <a:normAutofit fontScale="77500" lnSpcReduction="20000"/>
          </a:bodyPr>
          <a:lstStyle/>
          <a:p>
            <a:r>
              <a:rPr lang="en-US" sz="3200" u="sng" dirty="0"/>
              <a:t>Proposed:</a:t>
            </a:r>
          </a:p>
          <a:p>
            <a:pPr lvl="1"/>
            <a:r>
              <a:rPr lang="en-US" sz="3000" dirty="0"/>
              <a:t>Open Water Plan</a:t>
            </a:r>
            <a:endParaRPr lang="en-US" sz="2800" dirty="0"/>
          </a:p>
          <a:p>
            <a:r>
              <a:rPr lang="en-US" sz="3200" u="sng" dirty="0"/>
              <a:t>Existing:</a:t>
            </a:r>
          </a:p>
          <a:p>
            <a:pPr lvl="1"/>
            <a:r>
              <a:rPr lang="en-US" sz="3200" dirty="0"/>
              <a:t>Walking/Hiking, Swimming, Picnicking, Mountain Biking, Concerts, Disc Golfing, and Basketball, Soccer, Baseball, Softball, and Football Games</a:t>
            </a:r>
          </a:p>
        </p:txBody>
      </p:sp>
      <p:sp>
        <p:nvSpPr>
          <p:cNvPr id="3" name="Text Placeholder 4">
            <a:extLst>
              <a:ext uri="{FF2B5EF4-FFF2-40B4-BE49-F238E27FC236}">
                <a16:creationId xmlns:a16="http://schemas.microsoft.com/office/drawing/2014/main" id="{91743CD0-FE38-BA00-139A-41D2E742A538}"/>
              </a:ext>
            </a:extLst>
          </p:cNvPr>
          <p:cNvSpPr txBox="1">
            <a:spLocks/>
          </p:cNvSpPr>
          <p:nvPr/>
        </p:nvSpPr>
        <p:spPr>
          <a:xfrm>
            <a:off x="4800600" y="1867035"/>
            <a:ext cx="3581400" cy="74309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tx1"/>
              </a:buClr>
              <a:buFont typeface="Wingdings" pitchFamily="2" charset="2"/>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tx1"/>
              </a:buClr>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tx1"/>
              </a:buClr>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tx1"/>
              </a:buClr>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tx1"/>
              </a:buClr>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tx1"/>
              </a:buClr>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tx1"/>
              </a:buClr>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tx1"/>
              </a:buClr>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tx1"/>
              </a:buClr>
              <a:buFont typeface="Wingdings" pitchFamily="2" charset="2"/>
              <a:buNone/>
              <a:defRPr sz="1600" b="1" kern="1200">
                <a:solidFill>
                  <a:schemeClr val="tx1"/>
                </a:solidFill>
                <a:latin typeface="+mn-lt"/>
                <a:ea typeface="+mn-ea"/>
                <a:cs typeface="+mn-cs"/>
              </a:defRPr>
            </a:lvl9pPr>
          </a:lstStyle>
          <a:p>
            <a:r>
              <a:rPr lang="en-US" sz="3200" dirty="0"/>
              <a:t>Dogwood Hills</a:t>
            </a:r>
          </a:p>
        </p:txBody>
      </p:sp>
      <p:sp>
        <p:nvSpPr>
          <p:cNvPr id="4" name="Content Placeholder 2">
            <a:extLst>
              <a:ext uri="{FF2B5EF4-FFF2-40B4-BE49-F238E27FC236}">
                <a16:creationId xmlns:a16="http://schemas.microsoft.com/office/drawing/2014/main" id="{031C2D22-C471-A8FE-36C3-23A3650CECF0}"/>
              </a:ext>
            </a:extLst>
          </p:cNvPr>
          <p:cNvSpPr txBox="1">
            <a:spLocks/>
          </p:cNvSpPr>
          <p:nvPr/>
        </p:nvSpPr>
        <p:spPr>
          <a:xfrm>
            <a:off x="5257800" y="2684228"/>
            <a:ext cx="3581400" cy="2922543"/>
          </a:xfrm>
          <a:prstGeom prst="rect">
            <a:avLst/>
          </a:prstGeom>
        </p:spPr>
        <p:txBody>
          <a:bodyPr vert="horz" lIns="91440" tIns="45720" rIns="91440" bIns="45720" rtlCol="0">
            <a:normAutofit fontScale="92500" lnSpcReduction="10000"/>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r>
              <a:rPr lang="en-US" sz="3200" u="sng" dirty="0"/>
              <a:t>Proposed:</a:t>
            </a:r>
          </a:p>
          <a:p>
            <a:pPr lvl="1"/>
            <a:r>
              <a:rPr lang="en-US" sz="3000" dirty="0"/>
              <a:t>Golfing</a:t>
            </a:r>
          </a:p>
          <a:p>
            <a:pPr lvl="1"/>
            <a:r>
              <a:rPr lang="en-US" sz="3000" dirty="0"/>
              <a:t>Golf Tournaments</a:t>
            </a:r>
            <a:endParaRPr lang="en-US" sz="2800" dirty="0"/>
          </a:p>
          <a:p>
            <a:r>
              <a:rPr lang="en-US" sz="3200" u="sng" dirty="0"/>
              <a:t>Existing:</a:t>
            </a:r>
          </a:p>
          <a:p>
            <a:pPr lvl="1"/>
            <a:r>
              <a:rPr lang="en-US" sz="3200" dirty="0"/>
              <a:t>Golfing</a:t>
            </a:r>
          </a:p>
          <a:p>
            <a:pPr lvl="1"/>
            <a:r>
              <a:rPr lang="en-US" sz="3200" dirty="0"/>
              <a:t>Golf Tournaments</a:t>
            </a:r>
          </a:p>
        </p:txBody>
      </p:sp>
    </p:spTree>
    <p:extLst>
      <p:ext uri="{BB962C8B-B14F-4D97-AF65-F5344CB8AC3E}">
        <p14:creationId xmlns:p14="http://schemas.microsoft.com/office/powerpoint/2010/main" val="479802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100" dirty="0"/>
              <a:t>State Comprehensive Recreation Plan Goal: Advocacy &amp; Education</a:t>
            </a:r>
          </a:p>
        </p:txBody>
      </p:sp>
      <p:sp>
        <p:nvSpPr>
          <p:cNvPr id="3" name="Content Placeholder 2"/>
          <p:cNvSpPr>
            <a:spLocks noGrp="1"/>
          </p:cNvSpPr>
          <p:nvPr>
            <p:ph idx="1"/>
          </p:nvPr>
        </p:nvSpPr>
        <p:spPr/>
        <p:txBody>
          <a:bodyPr>
            <a:noAutofit/>
          </a:bodyPr>
          <a:lstStyle/>
          <a:p>
            <a:r>
              <a:rPr lang="en-US" sz="2600" dirty="0"/>
              <a:t>The City of Portland advocates for parks and recreation by pursing projects that improve connectivity and access. The addition of a splashpad will allow a more children to participate in physical activity and family connect within the community. Future plans for the splashpad development include connections to the walking trail and other amenities at Richland Park. </a:t>
            </a:r>
          </a:p>
          <a:p>
            <a:r>
              <a:rPr lang="en-US" sz="2600" dirty="0"/>
              <a:t>The proposed irrigation replacement will improve the irrigation at Dogwood Hills Golf Course, which improves the educational environment and utility of the site. </a:t>
            </a:r>
          </a:p>
        </p:txBody>
      </p:sp>
    </p:spTree>
    <p:extLst>
      <p:ext uri="{BB962C8B-B14F-4D97-AF65-F5344CB8AC3E}">
        <p14:creationId xmlns:p14="http://schemas.microsoft.com/office/powerpoint/2010/main" val="2167708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00"/>
            <a:ext cx="8229600" cy="762000"/>
          </a:xfrm>
        </p:spPr>
        <p:txBody>
          <a:bodyPr>
            <a:noAutofit/>
          </a:bodyPr>
          <a:lstStyle/>
          <a:p>
            <a:br>
              <a:rPr lang="en-US" sz="3200" dirty="0"/>
            </a:br>
            <a:br>
              <a:rPr lang="en-US" sz="3200" dirty="0"/>
            </a:br>
            <a:br>
              <a:rPr lang="en-US" sz="3000" dirty="0"/>
            </a:br>
            <a:r>
              <a:rPr lang="en-US" sz="3000" dirty="0"/>
              <a:t>State Comprehensive Recreation Plan Goal: Collaboration &amp; Partnerships for Economic Success</a:t>
            </a:r>
          </a:p>
        </p:txBody>
      </p:sp>
      <p:sp>
        <p:nvSpPr>
          <p:cNvPr id="3" name="Content Placeholder 2"/>
          <p:cNvSpPr>
            <a:spLocks noGrp="1"/>
          </p:cNvSpPr>
          <p:nvPr>
            <p:ph idx="1"/>
          </p:nvPr>
        </p:nvSpPr>
        <p:spPr>
          <a:xfrm>
            <a:off x="457200" y="1951037"/>
            <a:ext cx="8229600" cy="4525963"/>
          </a:xfrm>
        </p:spPr>
        <p:txBody>
          <a:bodyPr>
            <a:normAutofit fontScale="92500"/>
          </a:bodyPr>
          <a:lstStyle/>
          <a:p>
            <a:r>
              <a:rPr lang="en-US" sz="2800" dirty="0"/>
              <a:t>The City of Portland mapped and inventoried their recreation system in 2022 with the development of the Parks and Recreation Master Plan. This has helped prioritize the community’s needs. The City recognizes that quality parks and recreation amenities are a critical component to improving quality of life, which influence the attraction of new residents and maintaining existing residents. Both residents and businesses are important to the economic success of communities like Portland. The splashpad and golf course will draw in residents from surrounding areas, providing an opportunity for more sales tax revenue.</a:t>
            </a:r>
          </a:p>
        </p:txBody>
      </p:sp>
    </p:spTree>
    <p:extLst>
      <p:ext uri="{BB962C8B-B14F-4D97-AF65-F5344CB8AC3E}">
        <p14:creationId xmlns:p14="http://schemas.microsoft.com/office/powerpoint/2010/main" val="1751131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normAutofit fontScale="90000"/>
          </a:bodyPr>
          <a:lstStyle/>
          <a:p>
            <a:br>
              <a:rPr lang="en-US" dirty="0"/>
            </a:br>
            <a:br>
              <a:rPr lang="en-US" dirty="0"/>
            </a:br>
            <a:br>
              <a:rPr lang="en-US" dirty="0"/>
            </a:br>
            <a:r>
              <a:rPr lang="en-US" sz="4000" dirty="0"/>
              <a:t>State Comprehensive Recreation Plan Goal: conservation</a:t>
            </a:r>
          </a:p>
        </p:txBody>
      </p:sp>
      <p:sp>
        <p:nvSpPr>
          <p:cNvPr id="3" name="Content Placeholder 2"/>
          <p:cNvSpPr>
            <a:spLocks noGrp="1"/>
          </p:cNvSpPr>
          <p:nvPr>
            <p:ph idx="1"/>
          </p:nvPr>
        </p:nvSpPr>
        <p:spPr>
          <a:xfrm>
            <a:off x="457200" y="1951037"/>
            <a:ext cx="8229600" cy="4525963"/>
          </a:xfrm>
        </p:spPr>
        <p:txBody>
          <a:bodyPr>
            <a:normAutofit lnSpcReduction="10000"/>
          </a:bodyPr>
          <a:lstStyle/>
          <a:p>
            <a:r>
              <a:rPr lang="en-US" sz="2800" dirty="0"/>
              <a:t>The City of Portland is committed to conservation of parks and recreational facilities. This is exhibited by the City’s pledge to maintenance and growth in the annual budget. Funding maintenance keeps the parks and amenities in good and useful condition. Park space allows for preservation of trees and open areas to be used by the public. The proposed irrigation improvements will help improve the green space and trees at the Golf Course. Both sites will conserve land for the use of parks and recreation through a Notice of Limitation of Use that will be placed on the properties. </a:t>
            </a:r>
          </a:p>
        </p:txBody>
      </p:sp>
    </p:spTree>
    <p:extLst>
      <p:ext uri="{BB962C8B-B14F-4D97-AF65-F5344CB8AC3E}">
        <p14:creationId xmlns:p14="http://schemas.microsoft.com/office/powerpoint/2010/main" val="3172490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a:t>State Comprehensive Recreation Plan Goal: inclusivity, diversity, equity, access, affordability</a:t>
            </a:r>
          </a:p>
        </p:txBody>
      </p:sp>
      <p:sp>
        <p:nvSpPr>
          <p:cNvPr id="3" name="Content Placeholder 2"/>
          <p:cNvSpPr>
            <a:spLocks noGrp="1"/>
          </p:cNvSpPr>
          <p:nvPr>
            <p:ph idx="1"/>
          </p:nvPr>
        </p:nvSpPr>
        <p:spPr/>
        <p:txBody>
          <a:bodyPr>
            <a:normAutofit/>
          </a:bodyPr>
          <a:lstStyle/>
          <a:p>
            <a:r>
              <a:rPr lang="en-US" sz="2800" dirty="0"/>
              <a:t>The proposed splashpad will be ADA accessible. It creates a place where all can play together allows children to encounter people who are different than them in a safe and fun environment. Having a municipal golf course makes golfing more readably accessible and affordable to the public, making the sport more inclusive, diverse, and equitable. Applying for LPRF funds will allow the City to stretch the parks and recreation budget further. </a:t>
            </a:r>
          </a:p>
        </p:txBody>
      </p:sp>
    </p:spTree>
    <p:extLst>
      <p:ext uri="{BB962C8B-B14F-4D97-AF65-F5344CB8AC3E}">
        <p14:creationId xmlns:p14="http://schemas.microsoft.com/office/powerpoint/2010/main" val="2685386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2189" y="284176"/>
            <a:ext cx="7338060" cy="1508760"/>
          </a:xfrm>
        </p:spPr>
        <p:txBody>
          <a:bodyPr>
            <a:normAutofit/>
          </a:bodyPr>
          <a:lstStyle/>
          <a:p>
            <a:r>
              <a:rPr lang="en-US" dirty="0"/>
              <a:t>3 Year Project Timeline</a:t>
            </a:r>
          </a:p>
        </p:txBody>
      </p:sp>
      <p:graphicFrame>
        <p:nvGraphicFramePr>
          <p:cNvPr id="5" name="Content Placeholder 2">
            <a:extLst>
              <a:ext uri="{FF2B5EF4-FFF2-40B4-BE49-F238E27FC236}">
                <a16:creationId xmlns:a16="http://schemas.microsoft.com/office/drawing/2014/main" id="{7C76DB86-2533-A061-09DF-80EB8EFC0414}"/>
              </a:ext>
            </a:extLst>
          </p:cNvPr>
          <p:cNvGraphicFramePr>
            <a:graphicFrameLocks noGrp="1"/>
          </p:cNvGraphicFramePr>
          <p:nvPr>
            <p:ph idx="1"/>
            <p:extLst>
              <p:ext uri="{D42A27DB-BD31-4B8C-83A1-F6EECF244321}">
                <p14:modId xmlns:p14="http://schemas.microsoft.com/office/powerpoint/2010/main" val="3237879416"/>
              </p:ext>
            </p:extLst>
          </p:nvPr>
        </p:nvGraphicFramePr>
        <p:xfrm>
          <a:off x="902493" y="2476595"/>
          <a:ext cx="7337823" cy="3416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62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Design Elements</a:t>
            </a:r>
          </a:p>
        </p:txBody>
      </p:sp>
      <p:sp>
        <p:nvSpPr>
          <p:cNvPr id="3" name="Content Placeholder 2"/>
          <p:cNvSpPr>
            <a:spLocks noGrp="1"/>
          </p:cNvSpPr>
          <p:nvPr>
            <p:ph idx="1"/>
          </p:nvPr>
        </p:nvSpPr>
        <p:spPr/>
        <p:txBody>
          <a:bodyPr>
            <a:normAutofit/>
          </a:bodyPr>
          <a:lstStyle/>
          <a:p>
            <a:r>
              <a:rPr lang="en-US" sz="3200" b="1" dirty="0"/>
              <a:t>Use of Site</a:t>
            </a:r>
          </a:p>
          <a:p>
            <a:pPr lvl="1"/>
            <a:r>
              <a:rPr lang="en-US" sz="2800" dirty="0"/>
              <a:t>The proposed splashpad will expand and increase utility of the amenities of Richland Park.</a:t>
            </a:r>
          </a:p>
          <a:p>
            <a:pPr lvl="1"/>
            <a:r>
              <a:rPr lang="en-US" sz="2800" dirty="0"/>
              <a:t>The proposed restroom and parking will support the new splashpad. </a:t>
            </a:r>
          </a:p>
          <a:p>
            <a:pPr lvl="1"/>
            <a:r>
              <a:rPr lang="en-US" sz="2800" dirty="0"/>
              <a:t>The irrigation improvements at Dogwood Hills Golf Course will improve the conditions and utility of the course. </a:t>
            </a:r>
          </a:p>
        </p:txBody>
      </p:sp>
    </p:spTree>
    <p:extLst>
      <p:ext uri="{BB962C8B-B14F-4D97-AF65-F5344CB8AC3E}">
        <p14:creationId xmlns:p14="http://schemas.microsoft.com/office/powerpoint/2010/main" val="1753294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Design Elements</a:t>
            </a:r>
          </a:p>
        </p:txBody>
      </p:sp>
      <p:sp>
        <p:nvSpPr>
          <p:cNvPr id="3" name="Content Placeholder 2"/>
          <p:cNvSpPr>
            <a:spLocks noGrp="1"/>
          </p:cNvSpPr>
          <p:nvPr>
            <p:ph idx="1"/>
          </p:nvPr>
        </p:nvSpPr>
        <p:spPr>
          <a:xfrm>
            <a:off x="685019" y="2011680"/>
            <a:ext cx="7772400" cy="4465320"/>
          </a:xfrm>
        </p:spPr>
        <p:txBody>
          <a:bodyPr>
            <a:normAutofit fontScale="92500" lnSpcReduction="10000"/>
          </a:bodyPr>
          <a:lstStyle/>
          <a:p>
            <a:r>
              <a:rPr lang="en-US" sz="2800" b="1" dirty="0"/>
              <a:t>Access</a:t>
            </a:r>
          </a:p>
          <a:p>
            <a:pPr lvl="1"/>
            <a:r>
              <a:rPr lang="en-US" sz="2800" dirty="0"/>
              <a:t>The parks are open to citizens between sunrise and sunset   </a:t>
            </a:r>
          </a:p>
          <a:p>
            <a:r>
              <a:rPr lang="en-US" sz="2800" b="1" dirty="0"/>
              <a:t>Ease of Maintenance</a:t>
            </a:r>
          </a:p>
          <a:p>
            <a:pPr lvl="1"/>
            <a:r>
              <a:rPr lang="en-US" sz="2800" dirty="0"/>
              <a:t>The City of Portland has successfully developed and maintained Richland Park for many decades.</a:t>
            </a:r>
          </a:p>
          <a:p>
            <a:pPr lvl="1"/>
            <a:r>
              <a:rPr lang="en-US" sz="2800" dirty="0"/>
              <a:t>The City took over Dogwood Hills in 2018, and the new irrigation will improve the maintenance of the course.  </a:t>
            </a:r>
          </a:p>
          <a:p>
            <a:pPr lvl="1"/>
            <a:r>
              <a:rPr lang="en-US" sz="2800" dirty="0"/>
              <a:t>The proposed project activities will not create any new routine operational maintenance responsibilities for the maintenance staff. </a:t>
            </a:r>
          </a:p>
        </p:txBody>
      </p:sp>
    </p:spTree>
    <p:extLst>
      <p:ext uri="{BB962C8B-B14F-4D97-AF65-F5344CB8AC3E}">
        <p14:creationId xmlns:p14="http://schemas.microsoft.com/office/powerpoint/2010/main" val="11161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pPr>
              <a:spcAft>
                <a:spcPts val="600"/>
              </a:spcAft>
            </a:pPr>
            <a:r>
              <a:rPr lang="en-US" dirty="0"/>
              <a:t>Census Population</a:t>
            </a:r>
            <a:br>
              <a:rPr lang="en-US" dirty="0"/>
            </a:br>
            <a:r>
              <a:rPr lang="en-US" sz="1400" dirty="0"/>
              <a:t> </a:t>
            </a:r>
            <a:r>
              <a:rPr lang="en-US" sz="2000" dirty="0"/>
              <a:t>2021 American community survey estimates</a:t>
            </a:r>
            <a:br>
              <a:rPr lang="en-US" sz="1050" dirty="0"/>
            </a:br>
            <a:r>
              <a:rPr lang="en-US" sz="2000" dirty="0"/>
              <a:t> </a:t>
            </a:r>
            <a:endParaRPr lang="en-US" dirty="0"/>
          </a:p>
        </p:txBody>
      </p:sp>
      <p:sp>
        <p:nvSpPr>
          <p:cNvPr id="3" name="Content Placeholder 2"/>
          <p:cNvSpPr>
            <a:spLocks noGrp="1"/>
          </p:cNvSpPr>
          <p:nvPr>
            <p:ph sz="half" idx="1"/>
          </p:nvPr>
        </p:nvSpPr>
        <p:spPr>
          <a:xfrm>
            <a:off x="4407408" y="2057400"/>
            <a:ext cx="4355592" cy="4206240"/>
          </a:xfrm>
        </p:spPr>
        <p:txBody>
          <a:bodyPr/>
          <a:lstStyle/>
          <a:p>
            <a:r>
              <a:rPr lang="en-US" sz="2800" dirty="0"/>
              <a:t>Sumner County</a:t>
            </a:r>
          </a:p>
          <a:p>
            <a:pPr lvl="1"/>
            <a:r>
              <a:rPr lang="en-US" sz="2800" dirty="0"/>
              <a:t>Total Population: 200,557</a:t>
            </a:r>
          </a:p>
          <a:p>
            <a:pPr lvl="1"/>
            <a:r>
              <a:rPr lang="en-US" sz="2800" dirty="0"/>
              <a:t>Total Households: 77,760</a:t>
            </a:r>
          </a:p>
          <a:p>
            <a:endParaRPr lang="en-US" dirty="0"/>
          </a:p>
        </p:txBody>
      </p:sp>
      <p:sp>
        <p:nvSpPr>
          <p:cNvPr id="5" name="Content Placeholder 4"/>
          <p:cNvSpPr>
            <a:spLocks noGrp="1"/>
          </p:cNvSpPr>
          <p:nvPr>
            <p:ph sz="half" idx="2"/>
          </p:nvPr>
        </p:nvSpPr>
        <p:spPr>
          <a:xfrm>
            <a:off x="152400" y="2057400"/>
            <a:ext cx="4255008" cy="4526280"/>
          </a:xfrm>
          <a:prstGeom prst="rect">
            <a:avLst/>
          </a:prstGeom>
        </p:spPr>
        <p:txBody>
          <a:bodyPr>
            <a:normAutofit/>
          </a:bodyPr>
          <a:lstStyle/>
          <a:p>
            <a:r>
              <a:rPr lang="en-US" sz="2800" dirty="0"/>
              <a:t>City of Portland</a:t>
            </a:r>
          </a:p>
          <a:p>
            <a:pPr lvl="1"/>
            <a:r>
              <a:rPr lang="en-US" sz="2800" dirty="0"/>
              <a:t>Total Population: 13,031</a:t>
            </a:r>
          </a:p>
          <a:p>
            <a:pPr lvl="1"/>
            <a:r>
              <a:rPr lang="en-US" sz="2800" dirty="0"/>
              <a:t>Total Households: 4,688</a:t>
            </a:r>
          </a:p>
          <a:p>
            <a:endParaRPr lang="en-US" sz="2800" dirty="0"/>
          </a:p>
        </p:txBody>
      </p:sp>
      <p:sp>
        <p:nvSpPr>
          <p:cNvPr id="4" name="TextBox 3">
            <a:extLst>
              <a:ext uri="{FF2B5EF4-FFF2-40B4-BE49-F238E27FC236}">
                <a16:creationId xmlns:a16="http://schemas.microsoft.com/office/drawing/2014/main" id="{14FAF64E-AD14-407F-B36B-D35DAA489F83}"/>
              </a:ext>
            </a:extLst>
          </p:cNvPr>
          <p:cNvSpPr txBox="1"/>
          <p:nvPr/>
        </p:nvSpPr>
        <p:spPr>
          <a:xfrm>
            <a:off x="355600" y="5650494"/>
            <a:ext cx="2185416" cy="923330"/>
          </a:xfrm>
          <a:prstGeom prst="rect">
            <a:avLst/>
          </a:prstGeom>
          <a:noFill/>
        </p:spPr>
        <p:txBody>
          <a:bodyPr wrap="square" rtlCol="0">
            <a:spAutoFit/>
          </a:bodyPr>
          <a:lstStyle/>
          <a:p>
            <a:r>
              <a:rPr lang="en-US" sz="1800" dirty="0"/>
              <a:t>The City of Portland is located in Sumner County</a:t>
            </a:r>
          </a:p>
        </p:txBody>
      </p:sp>
      <p:sp>
        <p:nvSpPr>
          <p:cNvPr id="6" name="TextBox 5">
            <a:extLst>
              <a:ext uri="{FF2B5EF4-FFF2-40B4-BE49-F238E27FC236}">
                <a16:creationId xmlns:a16="http://schemas.microsoft.com/office/drawing/2014/main" id="{88CD9A55-2A97-416A-A308-9F1283976A07}"/>
              </a:ext>
            </a:extLst>
          </p:cNvPr>
          <p:cNvSpPr txBox="1"/>
          <p:nvPr/>
        </p:nvSpPr>
        <p:spPr>
          <a:xfrm>
            <a:off x="7086599" y="5943601"/>
            <a:ext cx="1872175" cy="646331"/>
          </a:xfrm>
          <a:prstGeom prst="rect">
            <a:avLst/>
          </a:prstGeom>
          <a:noFill/>
        </p:spPr>
        <p:txBody>
          <a:bodyPr wrap="square" rtlCol="0">
            <a:spAutoFit/>
          </a:bodyPr>
          <a:lstStyle/>
          <a:p>
            <a:r>
              <a:rPr lang="en-US" sz="1200" dirty="0"/>
              <a:t>https://censusreporter.org/profiles/16000US4760280-portland-tn/ </a:t>
            </a:r>
          </a:p>
        </p:txBody>
      </p:sp>
      <p:pic>
        <p:nvPicPr>
          <p:cNvPr id="2050" name="Picture 2" descr="Best Places to Live in Portland, Tennessee">
            <a:extLst>
              <a:ext uri="{FF2B5EF4-FFF2-40B4-BE49-F238E27FC236}">
                <a16:creationId xmlns:a16="http://schemas.microsoft.com/office/drawing/2014/main" id="{A27E3AEA-7E31-C6B8-8E26-72FA86E227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5808" y="3476040"/>
            <a:ext cx="3072384" cy="3072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052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Pictures of SIMILAR DEVELOPMENT</a:t>
            </a:r>
          </a:p>
        </p:txBody>
      </p:sp>
      <p:pic>
        <p:nvPicPr>
          <p:cNvPr id="4" name="Picture 3">
            <a:extLst>
              <a:ext uri="{FF2B5EF4-FFF2-40B4-BE49-F238E27FC236}">
                <a16:creationId xmlns:a16="http://schemas.microsoft.com/office/drawing/2014/main" id="{E2BB8697-71E7-4BFF-3655-CAD52D055A53}"/>
              </a:ext>
            </a:extLst>
          </p:cNvPr>
          <p:cNvPicPr>
            <a:picLocks noChangeAspect="1"/>
          </p:cNvPicPr>
          <p:nvPr/>
        </p:nvPicPr>
        <p:blipFill rotWithShape="1">
          <a:blip r:embed="rId2"/>
          <a:srcRect r="2450"/>
          <a:stretch/>
        </p:blipFill>
        <p:spPr>
          <a:xfrm>
            <a:off x="3873500" y="1922448"/>
            <a:ext cx="5257800" cy="3013104"/>
          </a:xfrm>
          <a:prstGeom prst="rect">
            <a:avLst/>
          </a:prstGeom>
        </p:spPr>
      </p:pic>
      <p:pic>
        <p:nvPicPr>
          <p:cNvPr id="14" name="Picture 13">
            <a:extLst>
              <a:ext uri="{FF2B5EF4-FFF2-40B4-BE49-F238E27FC236}">
                <a16:creationId xmlns:a16="http://schemas.microsoft.com/office/drawing/2014/main" id="{CD998F94-2316-0B87-0282-BEBB05225E9E}"/>
              </a:ext>
            </a:extLst>
          </p:cNvPr>
          <p:cNvPicPr>
            <a:picLocks noChangeAspect="1"/>
          </p:cNvPicPr>
          <p:nvPr/>
        </p:nvPicPr>
        <p:blipFill>
          <a:blip r:embed="rId3"/>
          <a:stretch>
            <a:fillRect/>
          </a:stretch>
        </p:blipFill>
        <p:spPr>
          <a:xfrm>
            <a:off x="228600" y="3910176"/>
            <a:ext cx="4572000" cy="2663648"/>
          </a:xfrm>
          <a:prstGeom prst="rect">
            <a:avLst/>
          </a:prstGeom>
        </p:spPr>
      </p:pic>
    </p:spTree>
    <p:extLst>
      <p:ext uri="{BB962C8B-B14F-4D97-AF65-F5344CB8AC3E}">
        <p14:creationId xmlns:p14="http://schemas.microsoft.com/office/powerpoint/2010/main" val="222834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Pictures of SIMILAR DEVELOPMENT</a:t>
            </a:r>
          </a:p>
        </p:txBody>
      </p:sp>
      <p:pic>
        <p:nvPicPr>
          <p:cNvPr id="5" name="Picture 4">
            <a:extLst>
              <a:ext uri="{FF2B5EF4-FFF2-40B4-BE49-F238E27FC236}">
                <a16:creationId xmlns:a16="http://schemas.microsoft.com/office/drawing/2014/main" id="{F7821152-17D9-CDE1-67F3-2610B70AF6CD}"/>
              </a:ext>
            </a:extLst>
          </p:cNvPr>
          <p:cNvPicPr>
            <a:picLocks noChangeAspect="1"/>
          </p:cNvPicPr>
          <p:nvPr/>
        </p:nvPicPr>
        <p:blipFill>
          <a:blip r:embed="rId2"/>
          <a:stretch>
            <a:fillRect/>
          </a:stretch>
        </p:blipFill>
        <p:spPr>
          <a:xfrm>
            <a:off x="1600200" y="2209800"/>
            <a:ext cx="5943600" cy="4219956"/>
          </a:xfrm>
          <a:prstGeom prst="rect">
            <a:avLst/>
          </a:prstGeom>
        </p:spPr>
      </p:pic>
    </p:spTree>
    <p:extLst>
      <p:ext uri="{BB962C8B-B14F-4D97-AF65-F5344CB8AC3E}">
        <p14:creationId xmlns:p14="http://schemas.microsoft.com/office/powerpoint/2010/main" val="3709810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Location Map</a:t>
            </a:r>
          </a:p>
        </p:txBody>
      </p:sp>
      <p:pic>
        <p:nvPicPr>
          <p:cNvPr id="4" name="Picture 3">
            <a:extLst>
              <a:ext uri="{FF2B5EF4-FFF2-40B4-BE49-F238E27FC236}">
                <a16:creationId xmlns:a16="http://schemas.microsoft.com/office/drawing/2014/main" id="{0D74EA37-A3BD-E482-3429-0DB5CF566825}"/>
              </a:ext>
            </a:extLst>
          </p:cNvPr>
          <p:cNvPicPr>
            <a:picLocks noChangeAspect="1"/>
          </p:cNvPicPr>
          <p:nvPr/>
        </p:nvPicPr>
        <p:blipFill>
          <a:blip r:embed="rId2"/>
          <a:stretch>
            <a:fillRect/>
          </a:stretch>
        </p:blipFill>
        <p:spPr>
          <a:xfrm>
            <a:off x="1538417" y="1658924"/>
            <a:ext cx="6065604" cy="4876800"/>
          </a:xfrm>
          <a:prstGeom prst="rect">
            <a:avLst/>
          </a:prstGeom>
        </p:spPr>
      </p:pic>
    </p:spTree>
    <p:extLst>
      <p:ext uri="{BB962C8B-B14F-4D97-AF65-F5344CB8AC3E}">
        <p14:creationId xmlns:p14="http://schemas.microsoft.com/office/powerpoint/2010/main" val="2319549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059012"/>
            <a:ext cx="9141714"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8B3AE79A-6B95-44C3-B0A5-80E2F3E60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5268" y="0"/>
            <a:ext cx="348873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A49FE10-080D-48D7-80FF-9A64D270A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13" y="2054942"/>
            <a:ext cx="3493087" cy="1828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99354" y="2194560"/>
            <a:ext cx="3001297" cy="1739347"/>
          </a:xfrm>
        </p:spPr>
        <p:txBody>
          <a:bodyPr vert="horz" lIns="91440" tIns="45720" rIns="91440" bIns="45720" rtlCol="0" anchor="ctr">
            <a:normAutofit/>
          </a:bodyPr>
          <a:lstStyle/>
          <a:p>
            <a:pPr algn="ctr">
              <a:lnSpc>
                <a:spcPct val="80000"/>
              </a:lnSpc>
            </a:pPr>
            <a:r>
              <a:rPr lang="en-US" sz="2900" spc="150">
                <a:solidFill>
                  <a:schemeClr val="tx2"/>
                </a:solidFill>
              </a:rPr>
              <a:t>Topographic Map</a:t>
            </a:r>
          </a:p>
        </p:txBody>
      </p:sp>
      <p:sp>
        <p:nvSpPr>
          <p:cNvPr id="15" name="Rectangle 14">
            <a:extLst>
              <a:ext uri="{FF2B5EF4-FFF2-40B4-BE49-F238E27FC236}">
                <a16:creationId xmlns:a16="http://schemas.microsoft.com/office/drawing/2014/main" id="{60A9E987-6859-4A62-922F-51B47D50D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5268"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F3B3CB8-E411-6786-7261-1AF7E05667E7}"/>
              </a:ext>
            </a:extLst>
          </p:cNvPr>
          <p:cNvPicPr>
            <a:picLocks noChangeAspect="1"/>
          </p:cNvPicPr>
          <p:nvPr/>
        </p:nvPicPr>
        <p:blipFill>
          <a:blip r:embed="rId2"/>
          <a:stretch>
            <a:fillRect/>
          </a:stretch>
        </p:blipFill>
        <p:spPr>
          <a:xfrm>
            <a:off x="901113" y="368392"/>
            <a:ext cx="4116518" cy="6121216"/>
          </a:xfrm>
          <a:prstGeom prst="rect">
            <a:avLst/>
          </a:prstGeom>
        </p:spPr>
      </p:pic>
    </p:spTree>
    <p:extLst>
      <p:ext uri="{BB962C8B-B14F-4D97-AF65-F5344CB8AC3E}">
        <p14:creationId xmlns:p14="http://schemas.microsoft.com/office/powerpoint/2010/main" val="721771024"/>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Boundary Map</a:t>
            </a:r>
            <a:br>
              <a:rPr lang="en-US" dirty="0"/>
            </a:br>
            <a:r>
              <a:rPr lang="en-US" dirty="0"/>
              <a:t>	Richland Park</a:t>
            </a:r>
          </a:p>
        </p:txBody>
      </p:sp>
      <p:pic>
        <p:nvPicPr>
          <p:cNvPr id="4" name="Picture 3">
            <a:extLst>
              <a:ext uri="{FF2B5EF4-FFF2-40B4-BE49-F238E27FC236}">
                <a16:creationId xmlns:a16="http://schemas.microsoft.com/office/drawing/2014/main" id="{4FB2E368-465C-B671-759B-AACFBD32BFDE}"/>
              </a:ext>
            </a:extLst>
          </p:cNvPr>
          <p:cNvPicPr>
            <a:picLocks noChangeAspect="1"/>
          </p:cNvPicPr>
          <p:nvPr/>
        </p:nvPicPr>
        <p:blipFill rotWithShape="1">
          <a:blip r:embed="rId2"/>
          <a:srcRect l="973" r="1004"/>
          <a:stretch/>
        </p:blipFill>
        <p:spPr>
          <a:xfrm>
            <a:off x="2371519" y="1608124"/>
            <a:ext cx="4400962" cy="4953000"/>
          </a:xfrm>
          <a:prstGeom prst="rect">
            <a:avLst/>
          </a:prstGeom>
        </p:spPr>
      </p:pic>
    </p:spTree>
    <p:extLst>
      <p:ext uri="{BB962C8B-B14F-4D97-AF65-F5344CB8AC3E}">
        <p14:creationId xmlns:p14="http://schemas.microsoft.com/office/powerpoint/2010/main" val="3617727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Project Boundary Map</a:t>
            </a:r>
            <a:br>
              <a:rPr lang="en-US" dirty="0"/>
            </a:br>
            <a:r>
              <a:rPr lang="en-US" dirty="0"/>
              <a:t>	Dogwood hills municipal 			golf course</a:t>
            </a:r>
          </a:p>
        </p:txBody>
      </p:sp>
      <p:pic>
        <p:nvPicPr>
          <p:cNvPr id="5" name="Picture 4">
            <a:extLst>
              <a:ext uri="{FF2B5EF4-FFF2-40B4-BE49-F238E27FC236}">
                <a16:creationId xmlns:a16="http://schemas.microsoft.com/office/drawing/2014/main" id="{B9C862C1-250B-8B11-54C6-6BC4CA3675ED}"/>
              </a:ext>
            </a:extLst>
          </p:cNvPr>
          <p:cNvPicPr>
            <a:picLocks noChangeAspect="1"/>
          </p:cNvPicPr>
          <p:nvPr/>
        </p:nvPicPr>
        <p:blipFill>
          <a:blip r:embed="rId2"/>
          <a:stretch>
            <a:fillRect/>
          </a:stretch>
        </p:blipFill>
        <p:spPr>
          <a:xfrm>
            <a:off x="2089610" y="2057400"/>
            <a:ext cx="4963218" cy="4286848"/>
          </a:xfrm>
          <a:prstGeom prst="rect">
            <a:avLst/>
          </a:prstGeom>
        </p:spPr>
      </p:pic>
    </p:spTree>
    <p:extLst>
      <p:ext uri="{BB962C8B-B14F-4D97-AF65-F5344CB8AC3E}">
        <p14:creationId xmlns:p14="http://schemas.microsoft.com/office/powerpoint/2010/main" val="3375343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Preliminary Site Plan</a:t>
            </a:r>
            <a:br>
              <a:rPr lang="en-US" dirty="0"/>
            </a:br>
            <a:r>
              <a:rPr lang="en-US" dirty="0"/>
              <a:t>	</a:t>
            </a:r>
            <a:r>
              <a:rPr lang="en-US" dirty="0" err="1"/>
              <a:t>richland</a:t>
            </a:r>
            <a:r>
              <a:rPr lang="en-US" dirty="0"/>
              <a:t> park</a:t>
            </a:r>
          </a:p>
        </p:txBody>
      </p:sp>
      <p:pic>
        <p:nvPicPr>
          <p:cNvPr id="5" name="Picture 4">
            <a:extLst>
              <a:ext uri="{FF2B5EF4-FFF2-40B4-BE49-F238E27FC236}">
                <a16:creationId xmlns:a16="http://schemas.microsoft.com/office/drawing/2014/main" id="{0BC001C6-FD57-E661-A315-D00BCF65316C}"/>
              </a:ext>
            </a:extLst>
          </p:cNvPr>
          <p:cNvPicPr>
            <a:picLocks noChangeAspect="1"/>
          </p:cNvPicPr>
          <p:nvPr/>
        </p:nvPicPr>
        <p:blipFill>
          <a:blip r:embed="rId2"/>
          <a:stretch>
            <a:fillRect/>
          </a:stretch>
        </p:blipFill>
        <p:spPr>
          <a:xfrm>
            <a:off x="580834" y="2133600"/>
            <a:ext cx="7980770" cy="4114800"/>
          </a:xfrm>
          <a:prstGeom prst="rect">
            <a:avLst/>
          </a:prstGeom>
        </p:spPr>
      </p:pic>
    </p:spTree>
    <p:extLst>
      <p:ext uri="{BB962C8B-B14F-4D97-AF65-F5344CB8AC3E}">
        <p14:creationId xmlns:p14="http://schemas.microsoft.com/office/powerpoint/2010/main" val="1993121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Preliminary Site Plan</a:t>
            </a:r>
            <a:br>
              <a:rPr lang="en-US" dirty="0"/>
            </a:br>
            <a:r>
              <a:rPr lang="en-US" dirty="0"/>
              <a:t>	 Dogwood hills municipal 			golf course</a:t>
            </a:r>
          </a:p>
        </p:txBody>
      </p:sp>
      <p:pic>
        <p:nvPicPr>
          <p:cNvPr id="4" name="Picture 3">
            <a:extLst>
              <a:ext uri="{FF2B5EF4-FFF2-40B4-BE49-F238E27FC236}">
                <a16:creationId xmlns:a16="http://schemas.microsoft.com/office/drawing/2014/main" id="{A91C897E-428F-FC1A-7390-DEA1EECAB802}"/>
              </a:ext>
            </a:extLst>
          </p:cNvPr>
          <p:cNvPicPr>
            <a:picLocks noChangeAspect="1"/>
          </p:cNvPicPr>
          <p:nvPr/>
        </p:nvPicPr>
        <p:blipFill>
          <a:blip r:embed="rId2"/>
          <a:stretch>
            <a:fillRect/>
          </a:stretch>
        </p:blipFill>
        <p:spPr>
          <a:xfrm>
            <a:off x="1789919" y="2133600"/>
            <a:ext cx="5562600" cy="4028422"/>
          </a:xfrm>
          <a:prstGeom prst="rect">
            <a:avLst/>
          </a:prstGeom>
        </p:spPr>
      </p:pic>
      <p:pic>
        <p:nvPicPr>
          <p:cNvPr id="7" name="Picture 6">
            <a:extLst>
              <a:ext uri="{FF2B5EF4-FFF2-40B4-BE49-F238E27FC236}">
                <a16:creationId xmlns:a16="http://schemas.microsoft.com/office/drawing/2014/main" id="{36BC6A4B-4144-7587-CC3F-ED71D8E8A022}"/>
              </a:ext>
            </a:extLst>
          </p:cNvPr>
          <p:cNvPicPr>
            <a:picLocks noChangeAspect="1"/>
          </p:cNvPicPr>
          <p:nvPr/>
        </p:nvPicPr>
        <p:blipFill>
          <a:blip r:embed="rId3"/>
          <a:stretch>
            <a:fillRect/>
          </a:stretch>
        </p:blipFill>
        <p:spPr>
          <a:xfrm>
            <a:off x="538315" y="2133600"/>
            <a:ext cx="2503208" cy="1281228"/>
          </a:xfrm>
          <a:prstGeom prst="rect">
            <a:avLst/>
          </a:prstGeom>
        </p:spPr>
      </p:pic>
    </p:spTree>
    <p:extLst>
      <p:ext uri="{BB962C8B-B14F-4D97-AF65-F5344CB8AC3E}">
        <p14:creationId xmlns:p14="http://schemas.microsoft.com/office/powerpoint/2010/main" val="39734069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a:t>Thank You For Considering Our Project!</a:t>
            </a:r>
          </a:p>
        </p:txBody>
      </p:sp>
    </p:spTree>
    <p:extLst>
      <p:ext uri="{BB962C8B-B14F-4D97-AF65-F5344CB8AC3E}">
        <p14:creationId xmlns:p14="http://schemas.microsoft.com/office/powerpoint/2010/main" val="1782300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61DAE-FB77-4207-9C6A-A937CE9E97F7}"/>
              </a:ext>
            </a:extLst>
          </p:cNvPr>
          <p:cNvSpPr>
            <a:spLocks noGrp="1"/>
          </p:cNvSpPr>
          <p:nvPr>
            <p:ph type="title"/>
          </p:nvPr>
        </p:nvSpPr>
        <p:spPr/>
        <p:txBody>
          <a:bodyPr/>
          <a:lstStyle/>
          <a:p>
            <a:r>
              <a:rPr lang="en-US" dirty="0"/>
              <a:t>RECREATIONAL ACREAGE</a:t>
            </a:r>
          </a:p>
        </p:txBody>
      </p:sp>
      <p:sp>
        <p:nvSpPr>
          <p:cNvPr id="3" name="Content Placeholder 2">
            <a:extLst>
              <a:ext uri="{FF2B5EF4-FFF2-40B4-BE49-F238E27FC236}">
                <a16:creationId xmlns:a16="http://schemas.microsoft.com/office/drawing/2014/main" id="{4344A5C2-8816-4E97-89A5-691A616452C5}"/>
              </a:ext>
            </a:extLst>
          </p:cNvPr>
          <p:cNvSpPr>
            <a:spLocks noGrp="1"/>
          </p:cNvSpPr>
          <p:nvPr>
            <p:ph sz="half" idx="1"/>
          </p:nvPr>
        </p:nvSpPr>
        <p:spPr>
          <a:xfrm>
            <a:off x="685797" y="2011680"/>
            <a:ext cx="7771622" cy="4206240"/>
          </a:xfrm>
        </p:spPr>
        <p:txBody>
          <a:bodyPr>
            <a:normAutofit/>
          </a:bodyPr>
          <a:lstStyle/>
          <a:p>
            <a:pPr marL="0" indent="0" algn="ctr">
              <a:buNone/>
            </a:pPr>
            <a:r>
              <a:rPr lang="en-US" sz="3600" dirty="0"/>
              <a:t>The City of Portland has nearly</a:t>
            </a:r>
          </a:p>
          <a:p>
            <a:pPr marL="0" indent="0" algn="ctr">
              <a:buNone/>
            </a:pPr>
            <a:r>
              <a:rPr lang="en-US" sz="7200" dirty="0"/>
              <a:t>298 acres </a:t>
            </a:r>
          </a:p>
          <a:p>
            <a:pPr marL="0" indent="0" algn="ctr">
              <a:buNone/>
            </a:pPr>
            <a:r>
              <a:rPr lang="en-US" sz="3600" dirty="0"/>
              <a:t>of land dedicated to recreational use</a:t>
            </a:r>
          </a:p>
        </p:txBody>
      </p:sp>
    </p:spTree>
    <p:extLst>
      <p:ext uri="{BB962C8B-B14F-4D97-AF65-F5344CB8AC3E}">
        <p14:creationId xmlns:p14="http://schemas.microsoft.com/office/powerpoint/2010/main" val="3979414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Target Demographics</a:t>
            </a:r>
          </a:p>
        </p:txBody>
      </p:sp>
      <p:sp>
        <p:nvSpPr>
          <p:cNvPr id="5" name="Content Placeholder 4"/>
          <p:cNvSpPr>
            <a:spLocks noGrp="1"/>
          </p:cNvSpPr>
          <p:nvPr>
            <p:ph idx="1"/>
          </p:nvPr>
        </p:nvSpPr>
        <p:spPr/>
        <p:txBody>
          <a:bodyPr>
            <a:normAutofit/>
          </a:bodyPr>
          <a:lstStyle/>
          <a:p>
            <a:r>
              <a:rPr lang="en-US" sz="2800" dirty="0"/>
              <a:t>Proposed improvements at both parks will continue to make the recreational facilities available to all persons, regardless of age, gender, race, economic status, or possible disability.</a:t>
            </a:r>
          </a:p>
          <a:p>
            <a:r>
              <a:rPr lang="en-US" sz="2800" dirty="0"/>
              <a:t>The proposed improvements and upgraded facilities can be used by all ages.</a:t>
            </a:r>
          </a:p>
        </p:txBody>
      </p:sp>
      <p:pic>
        <p:nvPicPr>
          <p:cNvPr id="6" name="Picture 5">
            <a:extLst>
              <a:ext uri="{FF2B5EF4-FFF2-40B4-BE49-F238E27FC236}">
                <a16:creationId xmlns:a16="http://schemas.microsoft.com/office/drawing/2014/main" id="{60CC5BE0-E2B9-994C-224D-4D8E67E46818}"/>
              </a:ext>
            </a:extLst>
          </p:cNvPr>
          <p:cNvPicPr>
            <a:picLocks noChangeAspect="1"/>
          </p:cNvPicPr>
          <p:nvPr/>
        </p:nvPicPr>
        <p:blipFill>
          <a:blip r:embed="rId2"/>
          <a:stretch>
            <a:fillRect/>
          </a:stretch>
        </p:blipFill>
        <p:spPr>
          <a:xfrm>
            <a:off x="913228" y="4691443"/>
            <a:ext cx="7315981" cy="1882381"/>
          </a:xfrm>
          <a:prstGeom prst="rect">
            <a:avLst/>
          </a:prstGeom>
        </p:spPr>
      </p:pic>
    </p:spTree>
    <p:extLst>
      <p:ext uri="{BB962C8B-B14F-4D97-AF65-F5344CB8AC3E}">
        <p14:creationId xmlns:p14="http://schemas.microsoft.com/office/powerpoint/2010/main" val="2960083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Public Recreation Activities/ Programs Envisioned at </a:t>
            </a:r>
            <a:br>
              <a:rPr lang="en-US" sz="3600" dirty="0"/>
            </a:br>
            <a:r>
              <a:rPr lang="en-US" sz="3600" dirty="0"/>
              <a:t>Richland Park</a:t>
            </a:r>
          </a:p>
        </p:txBody>
      </p:sp>
      <p:sp>
        <p:nvSpPr>
          <p:cNvPr id="3" name="Content Placeholder 2"/>
          <p:cNvSpPr>
            <a:spLocks noGrp="1"/>
          </p:cNvSpPr>
          <p:nvPr>
            <p:ph sz="half" idx="1"/>
          </p:nvPr>
        </p:nvSpPr>
        <p:spPr>
          <a:xfrm>
            <a:off x="196768" y="1993748"/>
            <a:ext cx="3613232" cy="4358640"/>
          </a:xfrm>
        </p:spPr>
        <p:txBody>
          <a:bodyPr>
            <a:normAutofit fontScale="92500" lnSpcReduction="10000"/>
          </a:bodyPr>
          <a:lstStyle/>
          <a:p>
            <a:r>
              <a:rPr lang="en-US" sz="2800" u="sng" dirty="0"/>
              <a:t>Proposed:</a:t>
            </a:r>
          </a:p>
          <a:p>
            <a:pPr lvl="1"/>
            <a:r>
              <a:rPr lang="en-US" sz="2800" dirty="0"/>
              <a:t>Splashpad</a:t>
            </a:r>
          </a:p>
          <a:p>
            <a:r>
              <a:rPr lang="en-US" sz="2800" u="sng" dirty="0"/>
              <a:t>Existing:</a:t>
            </a:r>
          </a:p>
          <a:p>
            <a:pPr lvl="1"/>
            <a:r>
              <a:rPr lang="en-US" sz="2800" dirty="0"/>
              <a:t>Walking/Hiking, Swimming, Picnicking, Mountain Biking, Concerts, Disc Golfing, and Basketball, Soccer, Baseball, Softball, and Football Games</a:t>
            </a:r>
          </a:p>
          <a:p>
            <a:pPr marL="0" indent="0">
              <a:buNone/>
            </a:pPr>
            <a:endParaRPr lang="en-US" sz="3200" dirty="0"/>
          </a:p>
          <a:p>
            <a:pPr lvl="1"/>
            <a:endParaRPr lang="en-US" dirty="0"/>
          </a:p>
        </p:txBody>
      </p:sp>
      <p:pic>
        <p:nvPicPr>
          <p:cNvPr id="6" name="Picture 5">
            <a:extLst>
              <a:ext uri="{FF2B5EF4-FFF2-40B4-BE49-F238E27FC236}">
                <a16:creationId xmlns:a16="http://schemas.microsoft.com/office/drawing/2014/main" id="{963848C4-F353-E349-FDA2-24DEC80C0B32}"/>
              </a:ext>
            </a:extLst>
          </p:cNvPr>
          <p:cNvPicPr>
            <a:picLocks noChangeAspect="1"/>
          </p:cNvPicPr>
          <p:nvPr/>
        </p:nvPicPr>
        <p:blipFill>
          <a:blip r:embed="rId2"/>
          <a:stretch>
            <a:fillRect/>
          </a:stretch>
        </p:blipFill>
        <p:spPr>
          <a:xfrm>
            <a:off x="4267200" y="1371600"/>
            <a:ext cx="4420180" cy="4850517"/>
          </a:xfrm>
          <a:prstGeom prst="rect">
            <a:avLst/>
          </a:prstGeom>
        </p:spPr>
      </p:pic>
    </p:spTree>
    <p:extLst>
      <p:ext uri="{BB962C8B-B14F-4D97-AF65-F5344CB8AC3E}">
        <p14:creationId xmlns:p14="http://schemas.microsoft.com/office/powerpoint/2010/main" val="2398117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Public Recreation Activities/ Programs Envisioned at </a:t>
            </a:r>
            <a:br>
              <a:rPr lang="en-US" sz="3600" dirty="0"/>
            </a:br>
            <a:r>
              <a:rPr lang="en-US" sz="3600" dirty="0"/>
              <a:t>Dogwood hills golf course</a:t>
            </a:r>
          </a:p>
        </p:txBody>
      </p:sp>
      <p:sp>
        <p:nvSpPr>
          <p:cNvPr id="3" name="Content Placeholder 2"/>
          <p:cNvSpPr>
            <a:spLocks noGrp="1"/>
          </p:cNvSpPr>
          <p:nvPr>
            <p:ph sz="half" idx="1"/>
          </p:nvPr>
        </p:nvSpPr>
        <p:spPr>
          <a:xfrm>
            <a:off x="196768" y="1993748"/>
            <a:ext cx="3613232" cy="4358640"/>
          </a:xfrm>
        </p:spPr>
        <p:txBody>
          <a:bodyPr>
            <a:normAutofit/>
          </a:bodyPr>
          <a:lstStyle/>
          <a:p>
            <a:r>
              <a:rPr lang="en-US" sz="2800" u="sng" dirty="0"/>
              <a:t>Proposed:</a:t>
            </a:r>
          </a:p>
          <a:p>
            <a:pPr lvl="1"/>
            <a:r>
              <a:rPr lang="en-US" sz="2800" dirty="0"/>
              <a:t>Golfing &amp; Golf Tournaments</a:t>
            </a:r>
          </a:p>
          <a:p>
            <a:r>
              <a:rPr lang="en-US" sz="2800" u="sng" dirty="0"/>
              <a:t>Existing:</a:t>
            </a:r>
          </a:p>
          <a:p>
            <a:pPr lvl="1"/>
            <a:r>
              <a:rPr lang="en-US" sz="2800" dirty="0"/>
              <a:t>Golfing &amp; Golf Tournaments</a:t>
            </a:r>
          </a:p>
          <a:p>
            <a:pPr lvl="1"/>
            <a:endParaRPr lang="en-US" dirty="0"/>
          </a:p>
        </p:txBody>
      </p:sp>
      <p:pic>
        <p:nvPicPr>
          <p:cNvPr id="5" name="Picture 4">
            <a:extLst>
              <a:ext uri="{FF2B5EF4-FFF2-40B4-BE49-F238E27FC236}">
                <a16:creationId xmlns:a16="http://schemas.microsoft.com/office/drawing/2014/main" id="{1C895C6D-100E-E304-F8D5-217B0BEC50A8}"/>
              </a:ext>
            </a:extLst>
          </p:cNvPr>
          <p:cNvPicPr>
            <a:picLocks noChangeAspect="1"/>
          </p:cNvPicPr>
          <p:nvPr/>
        </p:nvPicPr>
        <p:blipFill>
          <a:blip r:embed="rId2"/>
          <a:stretch>
            <a:fillRect/>
          </a:stretch>
        </p:blipFill>
        <p:spPr>
          <a:xfrm>
            <a:off x="3505200" y="2362200"/>
            <a:ext cx="5144198" cy="3425283"/>
          </a:xfrm>
          <a:prstGeom prst="rect">
            <a:avLst/>
          </a:prstGeom>
        </p:spPr>
      </p:pic>
    </p:spTree>
    <p:extLst>
      <p:ext uri="{BB962C8B-B14F-4D97-AF65-F5344CB8AC3E}">
        <p14:creationId xmlns:p14="http://schemas.microsoft.com/office/powerpoint/2010/main" val="5503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6D86F0-98E0-4468-9315-41BF7B0F2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6927" y="838646"/>
            <a:ext cx="2782493" cy="5180709"/>
          </a:xfrm>
        </p:spPr>
        <p:txBody>
          <a:bodyPr>
            <a:normAutofit/>
          </a:bodyPr>
          <a:lstStyle/>
          <a:p>
            <a:r>
              <a:rPr lang="en-US" sz="3100"/>
              <a:t>Positive Community Impact</a:t>
            </a:r>
          </a:p>
        </p:txBody>
      </p:sp>
      <p:sp useBgFill="1">
        <p:nvSpPr>
          <p:cNvPr id="12" name="Rectangle 11">
            <a:extLst>
              <a:ext uri="{FF2B5EF4-FFF2-40B4-BE49-F238E27FC236}">
                <a16:creationId xmlns:a16="http://schemas.microsoft.com/office/drawing/2014/main" id="{CE957058-57AD-46A9-BAE9-7145CB350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1" y="-2"/>
            <a:ext cx="565327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3872753" y="609823"/>
            <a:ext cx="4804320" cy="5638353"/>
          </a:xfrm>
        </p:spPr>
        <p:txBody>
          <a:bodyPr anchor="ctr">
            <a:normAutofit/>
          </a:bodyPr>
          <a:lstStyle/>
          <a:p>
            <a:r>
              <a:rPr lang="en-US" sz="2000" dirty="0">
                <a:solidFill>
                  <a:schemeClr val="tx2"/>
                </a:solidFill>
              </a:rPr>
              <a:t>Addresses the needs, interests, and priorities of the community detailed during the 2022 Parks &amp; Recreation Master Planning process. </a:t>
            </a:r>
          </a:p>
          <a:p>
            <a:r>
              <a:rPr lang="en-US" sz="2000" dirty="0">
                <a:solidFill>
                  <a:schemeClr val="tx2"/>
                </a:solidFill>
              </a:rPr>
              <a:t>Improve public health by encouraging outdoor physical activity</a:t>
            </a:r>
          </a:p>
          <a:p>
            <a:r>
              <a:rPr lang="en-US" sz="2000" dirty="0">
                <a:solidFill>
                  <a:schemeClr val="tx2"/>
                </a:solidFill>
              </a:rPr>
              <a:t>Additional Amenities at Richland Park</a:t>
            </a:r>
          </a:p>
          <a:p>
            <a:r>
              <a:rPr lang="en-US" sz="2000" dirty="0">
                <a:solidFill>
                  <a:schemeClr val="tx2"/>
                </a:solidFill>
              </a:rPr>
              <a:t>Construction of a Splashpad</a:t>
            </a:r>
          </a:p>
          <a:p>
            <a:pPr lvl="1"/>
            <a:r>
              <a:rPr lang="en-US" dirty="0">
                <a:solidFill>
                  <a:schemeClr val="tx2"/>
                </a:solidFill>
              </a:rPr>
              <a:t>Parking and restrooms are essential support amenities</a:t>
            </a:r>
          </a:p>
          <a:p>
            <a:r>
              <a:rPr lang="en-US" sz="2000" dirty="0">
                <a:solidFill>
                  <a:schemeClr val="tx2"/>
                </a:solidFill>
              </a:rPr>
              <a:t>Improve Irrigation System at the Golf Course</a:t>
            </a:r>
          </a:p>
        </p:txBody>
      </p:sp>
    </p:spTree>
    <p:extLst>
      <p:ext uri="{BB962C8B-B14F-4D97-AF65-F5344CB8AC3E}">
        <p14:creationId xmlns:p14="http://schemas.microsoft.com/office/powerpoint/2010/main" val="4016360547"/>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82600" y="1325880"/>
            <a:ext cx="2317078" cy="4206240"/>
          </a:xfrm>
        </p:spPr>
        <p:txBody>
          <a:bodyPr>
            <a:normAutofit/>
          </a:bodyPr>
          <a:lstStyle/>
          <a:p>
            <a:pPr algn="r"/>
            <a:r>
              <a:rPr lang="en-US" sz="2800" dirty="0">
                <a:solidFill>
                  <a:schemeClr val="tx2"/>
                </a:solidFill>
              </a:rPr>
              <a:t>Goal of Project</a:t>
            </a:r>
          </a:p>
        </p:txBody>
      </p:sp>
      <p:sp>
        <p:nvSpPr>
          <p:cNvPr id="13" name="Rectangle 12">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6751"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4951"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idx="1"/>
          </p:nvPr>
        </p:nvSpPr>
        <p:spPr>
          <a:xfrm>
            <a:off x="3286251" y="1126067"/>
            <a:ext cx="4953998" cy="4605866"/>
          </a:xfrm>
        </p:spPr>
        <p:txBody>
          <a:bodyPr anchor="ctr">
            <a:normAutofit/>
          </a:bodyPr>
          <a:lstStyle/>
          <a:p>
            <a:pPr lvl="1"/>
            <a:r>
              <a:rPr lang="en-US" sz="2400" dirty="0">
                <a:solidFill>
                  <a:schemeClr val="tx2"/>
                </a:solidFill>
              </a:rPr>
              <a:t>Address the public’s wishes, needs, and priorities as outlined in the 2022 System-Wide Parks &amp; Recreation Master Plan</a:t>
            </a:r>
          </a:p>
          <a:p>
            <a:pPr lvl="1"/>
            <a:endParaRPr lang="en-US" sz="2400" dirty="0">
              <a:solidFill>
                <a:schemeClr val="tx2"/>
              </a:solidFill>
            </a:endParaRPr>
          </a:p>
          <a:p>
            <a:pPr lvl="1"/>
            <a:r>
              <a:rPr lang="en-US" sz="2400" dirty="0">
                <a:solidFill>
                  <a:schemeClr val="tx2"/>
                </a:solidFill>
              </a:rPr>
              <a:t>Expand utility of Richland Park with the addition of new amenities</a:t>
            </a:r>
          </a:p>
          <a:p>
            <a:pPr lvl="1"/>
            <a:endParaRPr lang="en-US" sz="2400" dirty="0">
              <a:solidFill>
                <a:schemeClr val="tx2"/>
              </a:solidFill>
            </a:endParaRPr>
          </a:p>
          <a:p>
            <a:pPr lvl="1"/>
            <a:r>
              <a:rPr lang="en-US" sz="2400" dirty="0">
                <a:solidFill>
                  <a:schemeClr val="tx2"/>
                </a:solidFill>
              </a:rPr>
              <a:t>Replace inadequate and aging irrigation infrastructure at Dogwood Hills Golf Course</a:t>
            </a:r>
          </a:p>
          <a:p>
            <a:pPr marL="457200" lvl="2" indent="0">
              <a:buNone/>
            </a:pPr>
            <a:endParaRPr lang="en-US" sz="1600" dirty="0">
              <a:solidFill>
                <a:schemeClr val="tx2"/>
              </a:solidFill>
            </a:endParaRPr>
          </a:p>
        </p:txBody>
      </p:sp>
      <p:sp>
        <p:nvSpPr>
          <p:cNvPr id="17" name="Rectangle 16">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9146751"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01775555"/>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Means &amp; Funding For Development</a:t>
            </a:r>
          </a:p>
        </p:txBody>
      </p:sp>
      <p:sp>
        <p:nvSpPr>
          <p:cNvPr id="3" name="Content Placeholder 2"/>
          <p:cNvSpPr>
            <a:spLocks noGrp="1"/>
          </p:cNvSpPr>
          <p:nvPr>
            <p:ph idx="1"/>
          </p:nvPr>
        </p:nvSpPr>
        <p:spPr/>
        <p:txBody>
          <a:bodyPr>
            <a:normAutofit/>
          </a:bodyPr>
          <a:lstStyle/>
          <a:p>
            <a:endParaRPr lang="en-US" dirty="0"/>
          </a:p>
          <a:p>
            <a:r>
              <a:rPr lang="en-US" sz="4400" dirty="0"/>
              <a:t>Cash as match from the Portland Parks and Recreation Department Budget</a:t>
            </a:r>
          </a:p>
        </p:txBody>
      </p:sp>
    </p:spTree>
    <p:extLst>
      <p:ext uri="{BB962C8B-B14F-4D97-AF65-F5344CB8AC3E}">
        <p14:creationId xmlns:p14="http://schemas.microsoft.com/office/powerpoint/2010/main" val="16924959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docProps/app.xml><?xml version="1.0" encoding="utf-8"?>
<Properties xmlns="http://schemas.openxmlformats.org/officeDocument/2006/extended-properties" xmlns:vt="http://schemas.openxmlformats.org/officeDocument/2006/docPropsVTypes">
  <Template>TM03090430[[fn=Banded]]</Template>
  <TotalTime>3005</TotalTime>
  <Words>1150</Words>
  <Application>Microsoft Office PowerPoint</Application>
  <PresentationFormat>On-screen Show (4:3)</PresentationFormat>
  <Paragraphs>119</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Corbel</vt:lpstr>
      <vt:lpstr>Wingdings</vt:lpstr>
      <vt:lpstr>Banded</vt:lpstr>
      <vt:lpstr> 2023 lprf Application</vt:lpstr>
      <vt:lpstr>Census Population  2021 American community survey estimates  </vt:lpstr>
      <vt:lpstr>RECREATIONAL ACREAGE</vt:lpstr>
      <vt:lpstr>Target Demographics</vt:lpstr>
      <vt:lpstr>Public Recreation Activities/ Programs Envisioned at  Richland Park</vt:lpstr>
      <vt:lpstr>Public Recreation Activities/ Programs Envisioned at  Dogwood hills golf course</vt:lpstr>
      <vt:lpstr>Positive Community Impact</vt:lpstr>
      <vt:lpstr>Goal of Project</vt:lpstr>
      <vt:lpstr>Means &amp; Funding For Development</vt:lpstr>
      <vt:lpstr>Suitability, Location, &amp; Topography for Development of Project</vt:lpstr>
      <vt:lpstr>Site Development</vt:lpstr>
      <vt:lpstr>Programming Plans for Site</vt:lpstr>
      <vt:lpstr>State Comprehensive Recreation Plan Goal: Advocacy &amp; Education</vt:lpstr>
      <vt:lpstr>   State Comprehensive Recreation Plan Goal: Collaboration &amp; Partnerships for Economic Success</vt:lpstr>
      <vt:lpstr>   State Comprehensive Recreation Plan Goal: conservation</vt:lpstr>
      <vt:lpstr>State Comprehensive Recreation Plan Goal: inclusivity, diversity, equity, access, affordability</vt:lpstr>
      <vt:lpstr>3 Year Project Timeline</vt:lpstr>
      <vt:lpstr>Project Design Elements</vt:lpstr>
      <vt:lpstr>Project Design Elements</vt:lpstr>
      <vt:lpstr>Pictures of SIMILAR DEVELOPMENT</vt:lpstr>
      <vt:lpstr>Pictures of SIMILAR DEVELOPMENT</vt:lpstr>
      <vt:lpstr>Project Location Map</vt:lpstr>
      <vt:lpstr>Topographic Map</vt:lpstr>
      <vt:lpstr>Project Boundary Map  Richland Park</vt:lpstr>
      <vt:lpstr>Project Boundary Map  Dogwood hills municipal    golf course</vt:lpstr>
      <vt:lpstr>Preliminary Site Plan  richland park</vt:lpstr>
      <vt:lpstr>Preliminary Site Plan   Dogwood hills municipal    golf course</vt:lpstr>
      <vt:lpstr>Thank You For Considering Our Project!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Laralee Huguley</dc:creator>
  <cp:lastModifiedBy>Laralee Page</cp:lastModifiedBy>
  <cp:revision>142</cp:revision>
  <cp:lastPrinted>2021-08-16T22:14:03Z</cp:lastPrinted>
  <dcterms:created xsi:type="dcterms:W3CDTF">2014-04-09T23:25:22Z</dcterms:created>
  <dcterms:modified xsi:type="dcterms:W3CDTF">2023-03-14T22:16:59Z</dcterms:modified>
</cp:coreProperties>
</file>